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9" r:id="rId2"/>
    <p:sldId id="257" r:id="rId3"/>
    <p:sldId id="260" r:id="rId4"/>
    <p:sldId id="262" r:id="rId5"/>
    <p:sldId id="267" r:id="rId6"/>
    <p:sldId id="269" r:id="rId7"/>
    <p:sldId id="266" r:id="rId8"/>
    <p:sldId id="268" r:id="rId9"/>
    <p:sldId id="272" r:id="rId10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323A"/>
    <a:srgbClr val="165E54"/>
    <a:srgbClr val="FCCD81"/>
    <a:srgbClr val="D48A05"/>
    <a:srgbClr val="2B989F"/>
    <a:srgbClr val="5DB5A6"/>
    <a:srgbClr val="2EC4AF"/>
    <a:srgbClr val="E58F81"/>
    <a:srgbClr val="208C7D"/>
    <a:srgbClr val="1C78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84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ชุดข้อมูล 1</c:v>
                </c:pt>
              </c:strCache>
            </c:strRef>
          </c:tx>
          <c:spPr>
            <a:gradFill flip="none" rotWithShape="1">
              <a:gsLst>
                <a:gs pos="0">
                  <a:schemeClr val="accent2">
                    <a:lumMod val="89000"/>
                  </a:schemeClr>
                </a:gs>
                <a:gs pos="23000">
                  <a:schemeClr val="accent2">
                    <a:lumMod val="89000"/>
                  </a:schemeClr>
                </a:gs>
                <a:gs pos="69000">
                  <a:schemeClr val="accent2">
                    <a:lumMod val="75000"/>
                  </a:schemeClr>
                </a:gs>
                <a:gs pos="97000">
                  <a:schemeClr val="accent2">
                    <a:lumMod val="70000"/>
                  </a:schemeClr>
                </a:gs>
              </a:gsLst>
              <a:lin ang="16200000" scaled="1"/>
              <a:tileRect/>
            </a:gradFill>
            <a:ln w="9525">
              <a:solidFill>
                <a:srgbClr val="D48A05"/>
              </a:solidFill>
            </a:ln>
            <a:effectLst>
              <a:outerShdw blurRad="17780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1C786B"/>
                    </a:solidFill>
                    <a:latin typeface="TH SarabunPSK" panose="020B0500040200020003" pitchFamily="34" charset="-34"/>
                    <a:ea typeface="+mn-ea"/>
                    <a:cs typeface="TH SarabunPSK" panose="020B0500040200020003" pitchFamily="34" charset="-34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 ตุลาคม 2565</c:v>
                </c:pt>
                <c:pt idx="1">
                  <c:v> พฤศจิกายน 2565</c:v>
                </c:pt>
                <c:pt idx="2">
                  <c:v> ธันวาคม 2565</c:v>
                </c:pt>
                <c:pt idx="3">
                  <c:v> มกราคม 2566</c:v>
                </c:pt>
                <c:pt idx="4">
                  <c:v> กุมภาพันธ์ 2566</c:v>
                </c:pt>
                <c:pt idx="5">
                  <c:v> มีนาคม 2566</c:v>
                </c:pt>
                <c:pt idx="6">
                  <c:v> เมษายน 2566</c:v>
                </c:pt>
                <c:pt idx="7">
                  <c:v> พฤษภาคม 2566</c:v>
                </c:pt>
                <c:pt idx="8">
                  <c:v> มิถุนายน 2566</c:v>
                </c:pt>
                <c:pt idx="9">
                  <c:v> กรกฎาคม 2566</c:v>
                </c:pt>
                <c:pt idx="10">
                  <c:v> สิงหาคม 2566</c:v>
                </c:pt>
                <c:pt idx="11">
                  <c:v> กันยายน 2566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12</c:v>
                </c:pt>
                <c:pt idx="1">
                  <c:v>28</c:v>
                </c:pt>
                <c:pt idx="2">
                  <c:v>45</c:v>
                </c:pt>
                <c:pt idx="3">
                  <c:v>124</c:v>
                </c:pt>
                <c:pt idx="4">
                  <c:v>28</c:v>
                </c:pt>
                <c:pt idx="5">
                  <c:v>28</c:v>
                </c:pt>
                <c:pt idx="6">
                  <c:v>36</c:v>
                </c:pt>
                <c:pt idx="7">
                  <c:v>98</c:v>
                </c:pt>
                <c:pt idx="8">
                  <c:v>60</c:v>
                </c:pt>
                <c:pt idx="9">
                  <c:v>41</c:v>
                </c:pt>
                <c:pt idx="10">
                  <c:v>16</c:v>
                </c:pt>
                <c:pt idx="11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FE-4942-ADBA-40CEF860E49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คอลัมน์1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shade val="94000"/>
                  </a:schemeClr>
                </a:gs>
                <a:gs pos="50000">
                  <a:schemeClr val="accent3">
                    <a:lumMod val="110000"/>
                    <a:satMod val="100000"/>
                    <a:tint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 ตุลาคม 2565</c:v>
                </c:pt>
                <c:pt idx="1">
                  <c:v> พฤศจิกายน 2565</c:v>
                </c:pt>
                <c:pt idx="2">
                  <c:v> ธันวาคม 2565</c:v>
                </c:pt>
                <c:pt idx="3">
                  <c:v> มกราคม 2566</c:v>
                </c:pt>
                <c:pt idx="4">
                  <c:v> กุมภาพันธ์ 2566</c:v>
                </c:pt>
                <c:pt idx="5">
                  <c:v> มีนาคม 2566</c:v>
                </c:pt>
                <c:pt idx="6">
                  <c:v> เมษายน 2566</c:v>
                </c:pt>
                <c:pt idx="7">
                  <c:v> พฤษภาคม 2566</c:v>
                </c:pt>
                <c:pt idx="8">
                  <c:v> มิถุนายน 2566</c:v>
                </c:pt>
                <c:pt idx="9">
                  <c:v> กรกฎาคม 2566</c:v>
                </c:pt>
                <c:pt idx="10">
                  <c:v> สิงหาคม 2566</c:v>
                </c:pt>
                <c:pt idx="11">
                  <c:v> กันยายน 2566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</c:numCache>
            </c:numRef>
          </c:val>
          <c:extLst>
            <c:ext xmlns:c16="http://schemas.microsoft.com/office/drawing/2014/chart" uri="{C3380CC4-5D6E-409C-BE32-E72D297353CC}">
              <c16:uniqueId val="{00000001-CBFE-4942-ADBA-40CEF860E49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คอลัมน์2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shade val="94000"/>
                  </a:schemeClr>
                </a:gs>
                <a:gs pos="50000">
                  <a:schemeClr val="accent5">
                    <a:lumMod val="110000"/>
                    <a:satMod val="100000"/>
                    <a:tint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 ตุลาคม 2565</c:v>
                </c:pt>
                <c:pt idx="1">
                  <c:v> พฤศจิกายน 2565</c:v>
                </c:pt>
                <c:pt idx="2">
                  <c:v> ธันวาคม 2565</c:v>
                </c:pt>
                <c:pt idx="3">
                  <c:v> มกราคม 2566</c:v>
                </c:pt>
                <c:pt idx="4">
                  <c:v> กุมภาพันธ์ 2566</c:v>
                </c:pt>
                <c:pt idx="5">
                  <c:v> มีนาคม 2566</c:v>
                </c:pt>
                <c:pt idx="6">
                  <c:v> เมษายน 2566</c:v>
                </c:pt>
                <c:pt idx="7">
                  <c:v> พฤษภาคม 2566</c:v>
                </c:pt>
                <c:pt idx="8">
                  <c:v> มิถุนายน 2566</c:v>
                </c:pt>
                <c:pt idx="9">
                  <c:v> กรกฎาคม 2566</c:v>
                </c:pt>
                <c:pt idx="10">
                  <c:v> สิงหาคม 2566</c:v>
                </c:pt>
                <c:pt idx="11">
                  <c:v> กันยายน 2566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</c:numCache>
            </c:numRef>
          </c:val>
          <c:extLst>
            <c:ext xmlns:c16="http://schemas.microsoft.com/office/drawing/2014/chart" uri="{C3380CC4-5D6E-409C-BE32-E72D297353CC}">
              <c16:uniqueId val="{00000002-CBFE-4942-ADBA-40CEF860E4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40"/>
        <c:axId val="417685471"/>
        <c:axId val="417677791"/>
      </c:barChart>
      <c:catAx>
        <c:axId val="4176854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D48A05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endParaRPr lang="th-TH"/>
          </a:p>
        </c:txPr>
        <c:crossAx val="417677791"/>
        <c:crosses val="autoZero"/>
        <c:auto val="1"/>
        <c:lblAlgn val="ctr"/>
        <c:lblOffset val="100"/>
        <c:noMultiLvlLbl val="0"/>
      </c:catAx>
      <c:valAx>
        <c:axId val="417677791"/>
        <c:scaling>
          <c:orientation val="minMax"/>
        </c:scaling>
        <c:delete val="0"/>
        <c:axPos val="l"/>
        <c:majorGridlines>
          <c:spPr>
            <a:ln w="635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D48A05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endParaRPr lang="th-TH"/>
          </a:p>
        </c:txPr>
        <c:crossAx val="4176854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ชุดข้อมูล 1</c:v>
                </c:pt>
              </c:strCache>
            </c:strRef>
          </c:tx>
          <c:spPr>
            <a:gradFill flip="none" rotWithShape="1">
              <a:gsLst>
                <a:gs pos="0">
                  <a:srgbClr val="1C786B">
                    <a:shade val="30000"/>
                    <a:satMod val="115000"/>
                  </a:srgbClr>
                </a:gs>
                <a:gs pos="50000">
                  <a:srgbClr val="1C786B">
                    <a:shade val="67500"/>
                    <a:satMod val="115000"/>
                  </a:srgbClr>
                </a:gs>
                <a:gs pos="100000">
                  <a:srgbClr val="1C786B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 w="12700" cap="flat" cmpd="sng" algn="ctr">
              <a:solidFill>
                <a:srgbClr val="1C786B"/>
              </a:solidFill>
              <a:prstDash val="solid"/>
              <a:miter lim="8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1C786B"/>
                    </a:solidFill>
                    <a:latin typeface="TH SarabunPSK" panose="020B0500040200020003" pitchFamily="34" charset="-34"/>
                    <a:ea typeface="+mn-ea"/>
                    <a:cs typeface="TH SarabunPSK" panose="020B0500040200020003" pitchFamily="34" charset="-34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 ตุลาคม 2565</c:v>
                </c:pt>
                <c:pt idx="1">
                  <c:v> พฤศจิกายน 2565</c:v>
                </c:pt>
                <c:pt idx="2">
                  <c:v> ธันวาคม 2565</c:v>
                </c:pt>
                <c:pt idx="3">
                  <c:v> มกราคม 2566</c:v>
                </c:pt>
                <c:pt idx="4">
                  <c:v> กุมภาพันธ์ 2566</c:v>
                </c:pt>
                <c:pt idx="5">
                  <c:v> มีนาคม 2566</c:v>
                </c:pt>
                <c:pt idx="6">
                  <c:v> เมษายน 2566</c:v>
                </c:pt>
                <c:pt idx="7">
                  <c:v> พฤษภาคม 2566</c:v>
                </c:pt>
                <c:pt idx="8">
                  <c:v> มิถุนายน 2566</c:v>
                </c:pt>
                <c:pt idx="9">
                  <c:v> กรกฎาคม 2566</c:v>
                </c:pt>
                <c:pt idx="10">
                  <c:v> สิงหาคม 2566</c:v>
                </c:pt>
                <c:pt idx="11">
                  <c:v> กันยายน 2566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525</c:v>
                </c:pt>
                <c:pt idx="1">
                  <c:v>588</c:v>
                </c:pt>
                <c:pt idx="2">
                  <c:v>684</c:v>
                </c:pt>
                <c:pt idx="3">
                  <c:v>789</c:v>
                </c:pt>
                <c:pt idx="4">
                  <c:v>799</c:v>
                </c:pt>
                <c:pt idx="5">
                  <c:v>765</c:v>
                </c:pt>
                <c:pt idx="6">
                  <c:v>803</c:v>
                </c:pt>
                <c:pt idx="7">
                  <c:v>702</c:v>
                </c:pt>
                <c:pt idx="8">
                  <c:v>653</c:v>
                </c:pt>
                <c:pt idx="9">
                  <c:v>889</c:v>
                </c:pt>
                <c:pt idx="10">
                  <c:v>901</c:v>
                </c:pt>
                <c:pt idx="11">
                  <c:v>873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EB-4441-B9FA-BA2A0E64E83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คอลัมน์1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shade val="94000"/>
                  </a:schemeClr>
                </a:gs>
                <a:gs pos="50000">
                  <a:schemeClr val="accent3">
                    <a:lumMod val="110000"/>
                    <a:satMod val="100000"/>
                    <a:tint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 ตุลาคม 2565</c:v>
                </c:pt>
                <c:pt idx="1">
                  <c:v> พฤศจิกายน 2565</c:v>
                </c:pt>
                <c:pt idx="2">
                  <c:v> ธันวาคม 2565</c:v>
                </c:pt>
                <c:pt idx="3">
                  <c:v> มกราคม 2566</c:v>
                </c:pt>
                <c:pt idx="4">
                  <c:v> กุมภาพันธ์ 2566</c:v>
                </c:pt>
                <c:pt idx="5">
                  <c:v> มีนาคม 2566</c:v>
                </c:pt>
                <c:pt idx="6">
                  <c:v> เมษายน 2566</c:v>
                </c:pt>
                <c:pt idx="7">
                  <c:v> พฤษภาคม 2566</c:v>
                </c:pt>
                <c:pt idx="8">
                  <c:v> มิถุนายน 2566</c:v>
                </c:pt>
                <c:pt idx="9">
                  <c:v> กรกฎาคม 2566</c:v>
                </c:pt>
                <c:pt idx="10">
                  <c:v> สิงหาคม 2566</c:v>
                </c:pt>
                <c:pt idx="11">
                  <c:v> กันยายน 2566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</c:numCache>
            </c:numRef>
          </c:val>
          <c:extLst>
            <c:ext xmlns:c16="http://schemas.microsoft.com/office/drawing/2014/chart" uri="{C3380CC4-5D6E-409C-BE32-E72D297353CC}">
              <c16:uniqueId val="{00000001-7EEB-4441-B9FA-BA2A0E64E83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คอลัมน์2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shade val="94000"/>
                  </a:schemeClr>
                </a:gs>
                <a:gs pos="50000">
                  <a:schemeClr val="accent5">
                    <a:lumMod val="110000"/>
                    <a:satMod val="100000"/>
                    <a:tint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 ตุลาคม 2565</c:v>
                </c:pt>
                <c:pt idx="1">
                  <c:v> พฤศจิกายน 2565</c:v>
                </c:pt>
                <c:pt idx="2">
                  <c:v> ธันวาคม 2565</c:v>
                </c:pt>
                <c:pt idx="3">
                  <c:v> มกราคม 2566</c:v>
                </c:pt>
                <c:pt idx="4">
                  <c:v> กุมภาพันธ์ 2566</c:v>
                </c:pt>
                <c:pt idx="5">
                  <c:v> มีนาคม 2566</c:v>
                </c:pt>
                <c:pt idx="6">
                  <c:v> เมษายน 2566</c:v>
                </c:pt>
                <c:pt idx="7">
                  <c:v> พฤษภาคม 2566</c:v>
                </c:pt>
                <c:pt idx="8">
                  <c:v> มิถุนายน 2566</c:v>
                </c:pt>
                <c:pt idx="9">
                  <c:v> กรกฎาคม 2566</c:v>
                </c:pt>
                <c:pt idx="10">
                  <c:v> สิงหาคม 2566</c:v>
                </c:pt>
                <c:pt idx="11">
                  <c:v> กันยายน 2566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</c:numCache>
            </c:numRef>
          </c:val>
          <c:extLst>
            <c:ext xmlns:c16="http://schemas.microsoft.com/office/drawing/2014/chart" uri="{C3380CC4-5D6E-409C-BE32-E72D297353CC}">
              <c16:uniqueId val="{00000002-7EEB-4441-B9FA-BA2A0E64E8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55"/>
        <c:axId val="417685471"/>
        <c:axId val="417677791"/>
      </c:barChart>
      <c:catAx>
        <c:axId val="4176854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1C786B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endParaRPr lang="th-TH"/>
          </a:p>
        </c:txPr>
        <c:crossAx val="417677791"/>
        <c:crosses val="autoZero"/>
        <c:auto val="1"/>
        <c:lblAlgn val="ctr"/>
        <c:lblOffset val="100"/>
        <c:noMultiLvlLbl val="0"/>
      </c:catAx>
      <c:valAx>
        <c:axId val="417677791"/>
        <c:scaling>
          <c:orientation val="minMax"/>
        </c:scaling>
        <c:delete val="0"/>
        <c:axPos val="l"/>
        <c:majorGridlines>
          <c:spPr>
            <a:ln w="6350" cap="flat" cmpd="sng" algn="ctr">
              <a:solidFill>
                <a:srgbClr val="1C786B"/>
              </a:solidFill>
              <a:prstDash val="solid"/>
              <a:miter lim="800000"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1C786B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endParaRPr lang="th-TH"/>
          </a:p>
        </c:txPr>
        <c:crossAx val="4176854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ชุดข้อมูล 1</c:v>
                </c:pt>
              </c:strCache>
            </c:strRef>
          </c:tx>
          <c:spPr>
            <a:gradFill flip="none" rotWithShape="1">
              <a:gsLst>
                <a:gs pos="0">
                  <a:schemeClr val="accent4">
                    <a:lumMod val="75000"/>
                    <a:shade val="30000"/>
                    <a:satMod val="115000"/>
                  </a:schemeClr>
                </a:gs>
                <a:gs pos="50000">
                  <a:schemeClr val="accent4">
                    <a:lumMod val="75000"/>
                    <a:shade val="67500"/>
                    <a:satMod val="115000"/>
                  </a:schemeClr>
                </a:gs>
                <a:gs pos="100000">
                  <a:schemeClr val="accent4">
                    <a:lumMod val="75000"/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 w="12700" cap="flat" cmpd="sng" algn="ctr">
              <a:solidFill>
                <a:schemeClr val="accent4">
                  <a:lumMod val="75000"/>
                </a:schemeClr>
              </a:solidFill>
              <a:prstDash val="solid"/>
              <a:miter lim="8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1C786B"/>
                    </a:solidFill>
                    <a:latin typeface="TH SarabunPSK" panose="020B0500040200020003" pitchFamily="34" charset="-34"/>
                    <a:ea typeface="+mn-ea"/>
                    <a:cs typeface="TH SarabunPSK" panose="020B0500040200020003" pitchFamily="34" charset="-34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 ตุลาคม 2565</c:v>
                </c:pt>
                <c:pt idx="1">
                  <c:v> พฤศจิกายน 2565</c:v>
                </c:pt>
                <c:pt idx="2">
                  <c:v> ธันวาคม 2565</c:v>
                </c:pt>
                <c:pt idx="3">
                  <c:v> มกราคม 2566</c:v>
                </c:pt>
                <c:pt idx="4">
                  <c:v> กุมภาพันธ์ 2566</c:v>
                </c:pt>
                <c:pt idx="5">
                  <c:v> มีนาคม 2566</c:v>
                </c:pt>
                <c:pt idx="6">
                  <c:v> เมษายน 2566</c:v>
                </c:pt>
                <c:pt idx="7">
                  <c:v> พฤษภาคม 2566</c:v>
                </c:pt>
                <c:pt idx="8">
                  <c:v> มิถุนายน 2566</c:v>
                </c:pt>
                <c:pt idx="9">
                  <c:v> กรกฎาคม 2566</c:v>
                </c:pt>
                <c:pt idx="10">
                  <c:v> สิงหาคม 2566</c:v>
                </c:pt>
                <c:pt idx="11">
                  <c:v> กันยายน 2566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252</c:v>
                </c:pt>
                <c:pt idx="1">
                  <c:v>320</c:v>
                </c:pt>
                <c:pt idx="2">
                  <c:v>188</c:v>
                </c:pt>
                <c:pt idx="3">
                  <c:v>259</c:v>
                </c:pt>
                <c:pt idx="4">
                  <c:v>189</c:v>
                </c:pt>
                <c:pt idx="5">
                  <c:v>178</c:v>
                </c:pt>
                <c:pt idx="6">
                  <c:v>322</c:v>
                </c:pt>
                <c:pt idx="7">
                  <c:v>391</c:v>
                </c:pt>
                <c:pt idx="8">
                  <c:v>432</c:v>
                </c:pt>
                <c:pt idx="9">
                  <c:v>299</c:v>
                </c:pt>
                <c:pt idx="10">
                  <c:v>154</c:v>
                </c:pt>
                <c:pt idx="11">
                  <c:v>363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DD-4EDE-BCDF-FFBF4C92978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คอลัมน์1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shade val="94000"/>
                  </a:schemeClr>
                </a:gs>
                <a:gs pos="50000">
                  <a:schemeClr val="accent3">
                    <a:lumMod val="110000"/>
                    <a:satMod val="100000"/>
                    <a:tint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 ตุลาคม 2565</c:v>
                </c:pt>
                <c:pt idx="1">
                  <c:v> พฤศจิกายน 2565</c:v>
                </c:pt>
                <c:pt idx="2">
                  <c:v> ธันวาคม 2565</c:v>
                </c:pt>
                <c:pt idx="3">
                  <c:v> มกราคม 2566</c:v>
                </c:pt>
                <c:pt idx="4">
                  <c:v> กุมภาพันธ์ 2566</c:v>
                </c:pt>
                <c:pt idx="5">
                  <c:v> มีนาคม 2566</c:v>
                </c:pt>
                <c:pt idx="6">
                  <c:v> เมษายน 2566</c:v>
                </c:pt>
                <c:pt idx="7">
                  <c:v> พฤษภาคม 2566</c:v>
                </c:pt>
                <c:pt idx="8">
                  <c:v> มิถุนายน 2566</c:v>
                </c:pt>
                <c:pt idx="9">
                  <c:v> กรกฎาคม 2566</c:v>
                </c:pt>
                <c:pt idx="10">
                  <c:v> สิงหาคม 2566</c:v>
                </c:pt>
                <c:pt idx="11">
                  <c:v> กันยายน 2566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</c:numCache>
            </c:numRef>
          </c:val>
          <c:extLst>
            <c:ext xmlns:c16="http://schemas.microsoft.com/office/drawing/2014/chart" uri="{C3380CC4-5D6E-409C-BE32-E72D297353CC}">
              <c16:uniqueId val="{00000001-DADD-4EDE-BCDF-FFBF4C92978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คอลัมน์2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shade val="94000"/>
                  </a:schemeClr>
                </a:gs>
                <a:gs pos="50000">
                  <a:schemeClr val="accent5">
                    <a:lumMod val="110000"/>
                    <a:satMod val="100000"/>
                    <a:tint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 ตุลาคม 2565</c:v>
                </c:pt>
                <c:pt idx="1">
                  <c:v> พฤศจิกายน 2565</c:v>
                </c:pt>
                <c:pt idx="2">
                  <c:v> ธันวาคม 2565</c:v>
                </c:pt>
                <c:pt idx="3">
                  <c:v> มกราคม 2566</c:v>
                </c:pt>
                <c:pt idx="4">
                  <c:v> กุมภาพันธ์ 2566</c:v>
                </c:pt>
                <c:pt idx="5">
                  <c:v> มีนาคม 2566</c:v>
                </c:pt>
                <c:pt idx="6">
                  <c:v> เมษายน 2566</c:v>
                </c:pt>
                <c:pt idx="7">
                  <c:v> พฤษภาคม 2566</c:v>
                </c:pt>
                <c:pt idx="8">
                  <c:v> มิถุนายน 2566</c:v>
                </c:pt>
                <c:pt idx="9">
                  <c:v> กรกฎาคม 2566</c:v>
                </c:pt>
                <c:pt idx="10">
                  <c:v> สิงหาคม 2566</c:v>
                </c:pt>
                <c:pt idx="11">
                  <c:v> กันยายน 2566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</c:numCache>
            </c:numRef>
          </c:val>
          <c:extLst>
            <c:ext xmlns:c16="http://schemas.microsoft.com/office/drawing/2014/chart" uri="{C3380CC4-5D6E-409C-BE32-E72D297353CC}">
              <c16:uniqueId val="{00000002-DADD-4EDE-BCDF-FFBF4C9297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55"/>
        <c:axId val="417685471"/>
        <c:axId val="417677791"/>
      </c:barChart>
      <c:catAx>
        <c:axId val="4176854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1C786B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endParaRPr lang="th-TH"/>
          </a:p>
        </c:txPr>
        <c:crossAx val="417677791"/>
        <c:crosses val="autoZero"/>
        <c:auto val="1"/>
        <c:lblAlgn val="ctr"/>
        <c:lblOffset val="100"/>
        <c:noMultiLvlLbl val="0"/>
      </c:catAx>
      <c:valAx>
        <c:axId val="417677791"/>
        <c:scaling>
          <c:orientation val="minMax"/>
        </c:scaling>
        <c:delete val="0"/>
        <c:axPos val="l"/>
        <c:majorGridlines>
          <c:spPr>
            <a:ln w="6350" cap="flat" cmpd="sng" algn="ctr">
              <a:solidFill>
                <a:schemeClr val="accent4">
                  <a:lumMod val="75000"/>
                </a:schemeClr>
              </a:solidFill>
              <a:prstDash val="solid"/>
              <a:miter lim="800000"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1C786B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endParaRPr lang="th-TH"/>
          </a:p>
        </c:txPr>
        <c:crossAx val="4176854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ชุดข้อมูล 1</c:v>
                </c:pt>
              </c:strCache>
            </c:strRef>
          </c:tx>
          <c:spPr>
            <a:gradFill flip="none" rotWithShape="1">
              <a:gsLst>
                <a:gs pos="0">
                  <a:schemeClr val="accent2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accent2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accent2">
                    <a:lumMod val="60000"/>
                    <a:lumOff val="40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 w="12700" cap="flat" cmpd="sng" algn="ctr">
              <a:solidFill>
                <a:schemeClr val="accent2">
                  <a:lumMod val="60000"/>
                  <a:lumOff val="40000"/>
                </a:schemeClr>
              </a:solidFill>
              <a:prstDash val="solid"/>
              <a:miter lim="8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1C786B"/>
                    </a:solidFill>
                    <a:latin typeface="TH SarabunPSK" panose="020B0500040200020003" pitchFamily="34" charset="-34"/>
                    <a:ea typeface="+mn-ea"/>
                    <a:cs typeface="TH SarabunPSK" panose="020B0500040200020003" pitchFamily="34" charset="-34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 ตุลาคม 2565</c:v>
                </c:pt>
                <c:pt idx="1">
                  <c:v> พฤศจิกายน 2565</c:v>
                </c:pt>
                <c:pt idx="2">
                  <c:v> ธันวาคม 2565</c:v>
                </c:pt>
                <c:pt idx="3">
                  <c:v> มกราคม 2566</c:v>
                </c:pt>
                <c:pt idx="4">
                  <c:v> กุมภาพันธ์ 2566</c:v>
                </c:pt>
                <c:pt idx="5">
                  <c:v> มีนาคม 2566</c:v>
                </c:pt>
                <c:pt idx="6">
                  <c:v> เมษายน 2566</c:v>
                </c:pt>
                <c:pt idx="7">
                  <c:v> พฤษภาคม 2566</c:v>
                </c:pt>
                <c:pt idx="8">
                  <c:v> มิถุนายน 2566</c:v>
                </c:pt>
                <c:pt idx="9">
                  <c:v> กรกฎาคม 2566</c:v>
                </c:pt>
                <c:pt idx="10">
                  <c:v> สิงหาคม 2566</c:v>
                </c:pt>
                <c:pt idx="11">
                  <c:v> กันยายน 2566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132</c:v>
                </c:pt>
                <c:pt idx="1">
                  <c:v>128</c:v>
                </c:pt>
                <c:pt idx="2">
                  <c:v>158</c:v>
                </c:pt>
                <c:pt idx="3">
                  <c:v>162</c:v>
                </c:pt>
                <c:pt idx="4">
                  <c:v>159</c:v>
                </c:pt>
                <c:pt idx="5">
                  <c:v>166</c:v>
                </c:pt>
                <c:pt idx="6">
                  <c:v>177</c:v>
                </c:pt>
                <c:pt idx="7">
                  <c:v>158</c:v>
                </c:pt>
                <c:pt idx="8">
                  <c:v>190</c:v>
                </c:pt>
                <c:pt idx="9">
                  <c:v>166</c:v>
                </c:pt>
                <c:pt idx="10">
                  <c:v>188</c:v>
                </c:pt>
                <c:pt idx="11">
                  <c:v>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C1-445C-A5FD-60F8AC691F6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คอลัมน์1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shade val="94000"/>
                  </a:schemeClr>
                </a:gs>
                <a:gs pos="50000">
                  <a:schemeClr val="accent3">
                    <a:lumMod val="110000"/>
                    <a:satMod val="100000"/>
                    <a:tint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 ตุลาคม 2565</c:v>
                </c:pt>
                <c:pt idx="1">
                  <c:v> พฤศจิกายน 2565</c:v>
                </c:pt>
                <c:pt idx="2">
                  <c:v> ธันวาคม 2565</c:v>
                </c:pt>
                <c:pt idx="3">
                  <c:v> มกราคม 2566</c:v>
                </c:pt>
                <c:pt idx="4">
                  <c:v> กุมภาพันธ์ 2566</c:v>
                </c:pt>
                <c:pt idx="5">
                  <c:v> มีนาคม 2566</c:v>
                </c:pt>
                <c:pt idx="6">
                  <c:v> เมษายน 2566</c:v>
                </c:pt>
                <c:pt idx="7">
                  <c:v> พฤษภาคม 2566</c:v>
                </c:pt>
                <c:pt idx="8">
                  <c:v> มิถุนายน 2566</c:v>
                </c:pt>
                <c:pt idx="9">
                  <c:v> กรกฎาคม 2566</c:v>
                </c:pt>
                <c:pt idx="10">
                  <c:v> สิงหาคม 2566</c:v>
                </c:pt>
                <c:pt idx="11">
                  <c:v> กันยายน 2566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</c:numCache>
            </c:numRef>
          </c:val>
          <c:extLst>
            <c:ext xmlns:c16="http://schemas.microsoft.com/office/drawing/2014/chart" uri="{C3380CC4-5D6E-409C-BE32-E72D297353CC}">
              <c16:uniqueId val="{00000001-5DC1-445C-A5FD-60F8AC691F6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คอลัมน์2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shade val="94000"/>
                  </a:schemeClr>
                </a:gs>
                <a:gs pos="50000">
                  <a:schemeClr val="accent5">
                    <a:lumMod val="110000"/>
                    <a:satMod val="100000"/>
                    <a:tint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 ตุลาคม 2565</c:v>
                </c:pt>
                <c:pt idx="1">
                  <c:v> พฤศจิกายน 2565</c:v>
                </c:pt>
                <c:pt idx="2">
                  <c:v> ธันวาคม 2565</c:v>
                </c:pt>
                <c:pt idx="3">
                  <c:v> มกราคม 2566</c:v>
                </c:pt>
                <c:pt idx="4">
                  <c:v> กุมภาพันธ์ 2566</c:v>
                </c:pt>
                <c:pt idx="5">
                  <c:v> มีนาคม 2566</c:v>
                </c:pt>
                <c:pt idx="6">
                  <c:v> เมษายน 2566</c:v>
                </c:pt>
                <c:pt idx="7">
                  <c:v> พฤษภาคม 2566</c:v>
                </c:pt>
                <c:pt idx="8">
                  <c:v> มิถุนายน 2566</c:v>
                </c:pt>
                <c:pt idx="9">
                  <c:v> กรกฎาคม 2566</c:v>
                </c:pt>
                <c:pt idx="10">
                  <c:v> สิงหาคม 2566</c:v>
                </c:pt>
                <c:pt idx="11">
                  <c:v> กันยายน 2566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</c:numCache>
            </c:numRef>
          </c:val>
          <c:extLst>
            <c:ext xmlns:c16="http://schemas.microsoft.com/office/drawing/2014/chart" uri="{C3380CC4-5D6E-409C-BE32-E72D297353CC}">
              <c16:uniqueId val="{00000002-5DC1-445C-A5FD-60F8AC691F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55"/>
        <c:axId val="417685471"/>
        <c:axId val="417677791"/>
      </c:barChart>
      <c:catAx>
        <c:axId val="4176854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1C786B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endParaRPr lang="th-TH"/>
          </a:p>
        </c:txPr>
        <c:crossAx val="417677791"/>
        <c:crosses val="autoZero"/>
        <c:auto val="1"/>
        <c:lblAlgn val="ctr"/>
        <c:lblOffset val="100"/>
        <c:noMultiLvlLbl val="0"/>
      </c:catAx>
      <c:valAx>
        <c:axId val="417677791"/>
        <c:scaling>
          <c:orientation val="minMax"/>
        </c:scaling>
        <c:delete val="0"/>
        <c:axPos val="l"/>
        <c:majorGridlines>
          <c:spPr>
            <a:ln w="6350" cap="flat" cmpd="sng" algn="ctr">
              <a:solidFill>
                <a:schemeClr val="accent2">
                  <a:lumMod val="60000"/>
                  <a:lumOff val="40000"/>
                </a:schemeClr>
              </a:solidFill>
              <a:prstDash val="solid"/>
              <a:miter lim="800000"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1C786B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endParaRPr lang="th-TH"/>
          </a:p>
        </c:txPr>
        <c:crossAx val="4176854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ชุดข้อมูล 1</c:v>
                </c:pt>
              </c:strCache>
            </c:strRef>
          </c:tx>
          <c:spPr>
            <a:gradFill flip="none" rotWithShape="1">
              <a:gsLst>
                <a:gs pos="0">
                  <a:srgbClr val="E58F81">
                    <a:shade val="30000"/>
                    <a:satMod val="115000"/>
                  </a:srgbClr>
                </a:gs>
                <a:gs pos="50000">
                  <a:srgbClr val="E58F81">
                    <a:shade val="67500"/>
                    <a:satMod val="115000"/>
                  </a:srgbClr>
                </a:gs>
                <a:gs pos="100000">
                  <a:srgbClr val="E58F81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 w="12700" cap="flat" cmpd="sng" algn="ctr">
              <a:solidFill>
                <a:srgbClr val="E58F81"/>
              </a:solidFill>
              <a:prstDash val="solid"/>
              <a:miter lim="8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D48A05"/>
                    </a:solidFill>
                    <a:latin typeface="TH SarabunPSK" panose="020B0500040200020003" pitchFamily="34" charset="-34"/>
                    <a:ea typeface="+mn-ea"/>
                    <a:cs typeface="TH SarabunPSK" panose="020B0500040200020003" pitchFamily="34" charset="-34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 ตุลาคม 2565</c:v>
                </c:pt>
                <c:pt idx="1">
                  <c:v> พฤศจิกายน 2565</c:v>
                </c:pt>
                <c:pt idx="2">
                  <c:v> ธันวาคม 2565</c:v>
                </c:pt>
                <c:pt idx="3">
                  <c:v> มกราคม 2566</c:v>
                </c:pt>
                <c:pt idx="4">
                  <c:v> กุมภาพันธ์ 2566</c:v>
                </c:pt>
                <c:pt idx="5">
                  <c:v> มีนาคม 2566</c:v>
                </c:pt>
                <c:pt idx="6">
                  <c:v> เมษายน 2566</c:v>
                </c:pt>
                <c:pt idx="7">
                  <c:v> พฤษภาคม 2566</c:v>
                </c:pt>
                <c:pt idx="8">
                  <c:v> มิถุนายน 2566</c:v>
                </c:pt>
                <c:pt idx="9">
                  <c:v> กรกฎาคม 2566</c:v>
                </c:pt>
                <c:pt idx="10">
                  <c:v> สิงหาคม 2566</c:v>
                </c:pt>
                <c:pt idx="11">
                  <c:v> กันยายน 2566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17</c:v>
                </c:pt>
                <c:pt idx="1">
                  <c:v>27</c:v>
                </c:pt>
                <c:pt idx="2">
                  <c:v>29</c:v>
                </c:pt>
                <c:pt idx="3">
                  <c:v>24</c:v>
                </c:pt>
                <c:pt idx="4">
                  <c:v>18</c:v>
                </c:pt>
                <c:pt idx="5">
                  <c:v>30</c:v>
                </c:pt>
                <c:pt idx="6">
                  <c:v>18</c:v>
                </c:pt>
                <c:pt idx="7">
                  <c:v>24</c:v>
                </c:pt>
                <c:pt idx="8">
                  <c:v>26</c:v>
                </c:pt>
                <c:pt idx="9">
                  <c:v>26</c:v>
                </c:pt>
                <c:pt idx="10">
                  <c:v>26</c:v>
                </c:pt>
                <c:pt idx="11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2C-4D4A-A95A-39AFF435DC2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คอลัมน์1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shade val="94000"/>
                  </a:schemeClr>
                </a:gs>
                <a:gs pos="50000">
                  <a:schemeClr val="accent3">
                    <a:lumMod val="110000"/>
                    <a:satMod val="100000"/>
                    <a:tint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 ตุลาคม 2565</c:v>
                </c:pt>
                <c:pt idx="1">
                  <c:v> พฤศจิกายน 2565</c:v>
                </c:pt>
                <c:pt idx="2">
                  <c:v> ธันวาคม 2565</c:v>
                </c:pt>
                <c:pt idx="3">
                  <c:v> มกราคม 2566</c:v>
                </c:pt>
                <c:pt idx="4">
                  <c:v> กุมภาพันธ์ 2566</c:v>
                </c:pt>
                <c:pt idx="5">
                  <c:v> มีนาคม 2566</c:v>
                </c:pt>
                <c:pt idx="6">
                  <c:v> เมษายน 2566</c:v>
                </c:pt>
                <c:pt idx="7">
                  <c:v> พฤษภาคม 2566</c:v>
                </c:pt>
                <c:pt idx="8">
                  <c:v> มิถุนายน 2566</c:v>
                </c:pt>
                <c:pt idx="9">
                  <c:v> กรกฎาคม 2566</c:v>
                </c:pt>
                <c:pt idx="10">
                  <c:v> สิงหาคม 2566</c:v>
                </c:pt>
                <c:pt idx="11">
                  <c:v> กันยายน 2566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</c:numCache>
            </c:numRef>
          </c:val>
          <c:extLst>
            <c:ext xmlns:c16="http://schemas.microsoft.com/office/drawing/2014/chart" uri="{C3380CC4-5D6E-409C-BE32-E72D297353CC}">
              <c16:uniqueId val="{00000001-612C-4D4A-A95A-39AFF435DC2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คอลัมน์2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shade val="94000"/>
                  </a:schemeClr>
                </a:gs>
                <a:gs pos="50000">
                  <a:schemeClr val="accent5">
                    <a:lumMod val="110000"/>
                    <a:satMod val="100000"/>
                    <a:tint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 ตุลาคม 2565</c:v>
                </c:pt>
                <c:pt idx="1">
                  <c:v> พฤศจิกายน 2565</c:v>
                </c:pt>
                <c:pt idx="2">
                  <c:v> ธันวาคม 2565</c:v>
                </c:pt>
                <c:pt idx="3">
                  <c:v> มกราคม 2566</c:v>
                </c:pt>
                <c:pt idx="4">
                  <c:v> กุมภาพันธ์ 2566</c:v>
                </c:pt>
                <c:pt idx="5">
                  <c:v> มีนาคม 2566</c:v>
                </c:pt>
                <c:pt idx="6">
                  <c:v> เมษายน 2566</c:v>
                </c:pt>
                <c:pt idx="7">
                  <c:v> พฤษภาคม 2566</c:v>
                </c:pt>
                <c:pt idx="8">
                  <c:v> มิถุนายน 2566</c:v>
                </c:pt>
                <c:pt idx="9">
                  <c:v> กรกฎาคม 2566</c:v>
                </c:pt>
                <c:pt idx="10">
                  <c:v> สิงหาคม 2566</c:v>
                </c:pt>
                <c:pt idx="11">
                  <c:v> กันยายน 2566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</c:numCache>
            </c:numRef>
          </c:val>
          <c:extLst>
            <c:ext xmlns:c16="http://schemas.microsoft.com/office/drawing/2014/chart" uri="{C3380CC4-5D6E-409C-BE32-E72D297353CC}">
              <c16:uniqueId val="{00000002-612C-4D4A-A95A-39AFF435DC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55"/>
        <c:axId val="417685471"/>
        <c:axId val="417677791"/>
      </c:barChart>
      <c:catAx>
        <c:axId val="4176854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D48A05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endParaRPr lang="th-TH"/>
          </a:p>
        </c:txPr>
        <c:crossAx val="417677791"/>
        <c:crosses val="autoZero"/>
        <c:auto val="1"/>
        <c:lblAlgn val="ctr"/>
        <c:lblOffset val="100"/>
        <c:noMultiLvlLbl val="0"/>
      </c:catAx>
      <c:valAx>
        <c:axId val="417677791"/>
        <c:scaling>
          <c:orientation val="minMax"/>
        </c:scaling>
        <c:delete val="0"/>
        <c:axPos val="l"/>
        <c:majorGridlines>
          <c:spPr>
            <a:ln w="6350" cap="flat" cmpd="sng" algn="ctr">
              <a:solidFill>
                <a:schemeClr val="accent4">
                  <a:lumMod val="50000"/>
                </a:schemeClr>
              </a:solidFill>
              <a:prstDash val="solid"/>
              <a:miter lim="800000"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D48A05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endParaRPr lang="th-TH"/>
          </a:p>
        </c:txPr>
        <c:crossAx val="4176854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ชุดข้อมูล 1</c:v>
                </c:pt>
              </c:strCache>
            </c:strRef>
          </c:tx>
          <c:spPr>
            <a:solidFill>
              <a:srgbClr val="5DB5A6"/>
            </a:solidFill>
            <a:ln w="12700" cap="flat" cmpd="sng" algn="ctr">
              <a:solidFill>
                <a:srgbClr val="5DB5A6"/>
              </a:solidFill>
              <a:prstDash val="solid"/>
              <a:miter lim="8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D48A05"/>
                    </a:solidFill>
                    <a:latin typeface="TH SarabunPSK" panose="020B0500040200020003" pitchFamily="34" charset="-34"/>
                    <a:ea typeface="+mn-ea"/>
                    <a:cs typeface="TH SarabunPSK" panose="020B0500040200020003" pitchFamily="34" charset="-34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 ตุลาคม 2565</c:v>
                </c:pt>
                <c:pt idx="1">
                  <c:v> พฤศจิกายน 2565</c:v>
                </c:pt>
                <c:pt idx="2">
                  <c:v> ธันวาคม 2565</c:v>
                </c:pt>
                <c:pt idx="3">
                  <c:v> มกราคม 2566</c:v>
                </c:pt>
                <c:pt idx="4">
                  <c:v> กุมภาพันธ์ 2566</c:v>
                </c:pt>
                <c:pt idx="5">
                  <c:v> มีนาคม 2566</c:v>
                </c:pt>
                <c:pt idx="6">
                  <c:v> เมษายน 2566</c:v>
                </c:pt>
                <c:pt idx="7">
                  <c:v> พฤษภาคม 2566</c:v>
                </c:pt>
                <c:pt idx="8">
                  <c:v> มิถุนายน 2566</c:v>
                </c:pt>
                <c:pt idx="9">
                  <c:v> กรกฎาคม 2566</c:v>
                </c:pt>
                <c:pt idx="10">
                  <c:v> สิงหาคม 2566</c:v>
                </c:pt>
                <c:pt idx="11">
                  <c:v> กันยายน 2566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250</c:v>
                </c:pt>
                <c:pt idx="1">
                  <c:v>238</c:v>
                </c:pt>
                <c:pt idx="2">
                  <c:v>277</c:v>
                </c:pt>
                <c:pt idx="3">
                  <c:v>298</c:v>
                </c:pt>
                <c:pt idx="4">
                  <c:v>269</c:v>
                </c:pt>
                <c:pt idx="5">
                  <c:v>301</c:v>
                </c:pt>
                <c:pt idx="6">
                  <c:v>296</c:v>
                </c:pt>
                <c:pt idx="7">
                  <c:v>320</c:v>
                </c:pt>
                <c:pt idx="8">
                  <c:v>275</c:v>
                </c:pt>
                <c:pt idx="9">
                  <c:v>259</c:v>
                </c:pt>
                <c:pt idx="10">
                  <c:v>280</c:v>
                </c:pt>
                <c:pt idx="11">
                  <c:v>285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63-4B6B-9701-19D0681C833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คอลัมน์1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shade val="94000"/>
                  </a:schemeClr>
                </a:gs>
                <a:gs pos="50000">
                  <a:schemeClr val="accent3">
                    <a:lumMod val="110000"/>
                    <a:satMod val="100000"/>
                    <a:tint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 ตุลาคม 2565</c:v>
                </c:pt>
                <c:pt idx="1">
                  <c:v> พฤศจิกายน 2565</c:v>
                </c:pt>
                <c:pt idx="2">
                  <c:v> ธันวาคม 2565</c:v>
                </c:pt>
                <c:pt idx="3">
                  <c:v> มกราคม 2566</c:v>
                </c:pt>
                <c:pt idx="4">
                  <c:v> กุมภาพันธ์ 2566</c:v>
                </c:pt>
                <c:pt idx="5">
                  <c:v> มีนาคม 2566</c:v>
                </c:pt>
                <c:pt idx="6">
                  <c:v> เมษายน 2566</c:v>
                </c:pt>
                <c:pt idx="7">
                  <c:v> พฤษภาคม 2566</c:v>
                </c:pt>
                <c:pt idx="8">
                  <c:v> มิถุนายน 2566</c:v>
                </c:pt>
                <c:pt idx="9">
                  <c:v> กรกฎาคม 2566</c:v>
                </c:pt>
                <c:pt idx="10">
                  <c:v> สิงหาคม 2566</c:v>
                </c:pt>
                <c:pt idx="11">
                  <c:v> กันยายน 2566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</c:numCache>
            </c:numRef>
          </c:val>
          <c:extLst>
            <c:ext xmlns:c16="http://schemas.microsoft.com/office/drawing/2014/chart" uri="{C3380CC4-5D6E-409C-BE32-E72D297353CC}">
              <c16:uniqueId val="{00000001-0F63-4B6B-9701-19D0681C833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คอลัมน์2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shade val="94000"/>
                  </a:schemeClr>
                </a:gs>
                <a:gs pos="50000">
                  <a:schemeClr val="accent5">
                    <a:lumMod val="110000"/>
                    <a:satMod val="100000"/>
                    <a:tint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 ตุลาคม 2565</c:v>
                </c:pt>
                <c:pt idx="1">
                  <c:v> พฤศจิกายน 2565</c:v>
                </c:pt>
                <c:pt idx="2">
                  <c:v> ธันวาคม 2565</c:v>
                </c:pt>
                <c:pt idx="3">
                  <c:v> มกราคม 2566</c:v>
                </c:pt>
                <c:pt idx="4">
                  <c:v> กุมภาพันธ์ 2566</c:v>
                </c:pt>
                <c:pt idx="5">
                  <c:v> มีนาคม 2566</c:v>
                </c:pt>
                <c:pt idx="6">
                  <c:v> เมษายน 2566</c:v>
                </c:pt>
                <c:pt idx="7">
                  <c:v> พฤษภาคม 2566</c:v>
                </c:pt>
                <c:pt idx="8">
                  <c:v> มิถุนายน 2566</c:v>
                </c:pt>
                <c:pt idx="9">
                  <c:v> กรกฎาคม 2566</c:v>
                </c:pt>
                <c:pt idx="10">
                  <c:v> สิงหาคม 2566</c:v>
                </c:pt>
                <c:pt idx="11">
                  <c:v> กันยายน 2566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</c:numCache>
            </c:numRef>
          </c:val>
          <c:extLst>
            <c:ext xmlns:c16="http://schemas.microsoft.com/office/drawing/2014/chart" uri="{C3380CC4-5D6E-409C-BE32-E72D297353CC}">
              <c16:uniqueId val="{00000002-0F63-4B6B-9701-19D0681C83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34"/>
        <c:axId val="417685471"/>
        <c:axId val="417677791"/>
      </c:barChart>
      <c:catAx>
        <c:axId val="4176854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D48A05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endParaRPr lang="th-TH"/>
          </a:p>
        </c:txPr>
        <c:crossAx val="417677791"/>
        <c:crosses val="autoZero"/>
        <c:auto val="1"/>
        <c:lblAlgn val="ctr"/>
        <c:lblOffset val="100"/>
        <c:noMultiLvlLbl val="0"/>
      </c:catAx>
      <c:valAx>
        <c:axId val="417677791"/>
        <c:scaling>
          <c:orientation val="minMax"/>
        </c:scaling>
        <c:delete val="0"/>
        <c:axPos val="l"/>
        <c:majorGridlines>
          <c:spPr>
            <a:ln w="6350" cap="flat" cmpd="sng" algn="ctr">
              <a:solidFill>
                <a:srgbClr val="2B989F"/>
              </a:solidFill>
              <a:prstDash val="solid"/>
              <a:miter lim="800000"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D48A05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endParaRPr lang="th-TH"/>
          </a:p>
        </c:txPr>
        <c:crossAx val="4176854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rgbClr val="5DB5A6"/>
      </a:solidFill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ชุดข้อมูล 1</c:v>
                </c:pt>
              </c:strCache>
            </c:strRef>
          </c:tx>
          <c:spPr>
            <a:gradFill flip="none" rotWithShape="1">
              <a:gsLst>
                <a:gs pos="0">
                  <a:srgbClr val="FCCD81">
                    <a:shade val="30000"/>
                    <a:satMod val="115000"/>
                  </a:srgbClr>
                </a:gs>
                <a:gs pos="50000">
                  <a:srgbClr val="FCCD81">
                    <a:shade val="67500"/>
                    <a:satMod val="115000"/>
                  </a:srgbClr>
                </a:gs>
                <a:gs pos="100000">
                  <a:srgbClr val="FCCD81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 w="12700" cap="flat" cmpd="sng" algn="ctr">
              <a:solidFill>
                <a:srgbClr val="FCCD81"/>
              </a:solidFill>
              <a:prstDash val="solid"/>
              <a:miter lim="8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165E54"/>
                    </a:solidFill>
                    <a:latin typeface="TH SarabunPSK" panose="020B0500040200020003" pitchFamily="34" charset="-34"/>
                    <a:ea typeface="+mn-ea"/>
                    <a:cs typeface="TH SarabunPSK" panose="020B0500040200020003" pitchFamily="34" charset="-34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 ตุลาคม 2565</c:v>
                </c:pt>
                <c:pt idx="1">
                  <c:v> พฤศจิกายน 2565</c:v>
                </c:pt>
                <c:pt idx="2">
                  <c:v> ธันวาคม 2565</c:v>
                </c:pt>
                <c:pt idx="3">
                  <c:v> มกราคม 2566</c:v>
                </c:pt>
                <c:pt idx="4">
                  <c:v> กุมภาพันธ์ 2566</c:v>
                </c:pt>
                <c:pt idx="5">
                  <c:v> มีนาคม 2566</c:v>
                </c:pt>
                <c:pt idx="6">
                  <c:v> เมษายน 2566</c:v>
                </c:pt>
                <c:pt idx="7">
                  <c:v> พฤษภาคม 2566</c:v>
                </c:pt>
                <c:pt idx="8">
                  <c:v> มิถุนายน 2566</c:v>
                </c:pt>
                <c:pt idx="9">
                  <c:v> กรกฎาคม 2566</c:v>
                </c:pt>
                <c:pt idx="10">
                  <c:v> สิงหาคม 2566</c:v>
                </c:pt>
                <c:pt idx="11">
                  <c:v> กันยายน 2566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350</c:v>
                </c:pt>
                <c:pt idx="1">
                  <c:v>338</c:v>
                </c:pt>
                <c:pt idx="2">
                  <c:v>337</c:v>
                </c:pt>
                <c:pt idx="3">
                  <c:v>398</c:v>
                </c:pt>
                <c:pt idx="4">
                  <c:v>358</c:v>
                </c:pt>
                <c:pt idx="5">
                  <c:v>369</c:v>
                </c:pt>
                <c:pt idx="6">
                  <c:v>321</c:v>
                </c:pt>
                <c:pt idx="7">
                  <c:v>354</c:v>
                </c:pt>
                <c:pt idx="8">
                  <c:v>367</c:v>
                </c:pt>
                <c:pt idx="9">
                  <c:v>348</c:v>
                </c:pt>
                <c:pt idx="10">
                  <c:v>326</c:v>
                </c:pt>
                <c:pt idx="11">
                  <c:v>398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70-4B7A-B903-6E6F10F7B56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คอลัมน์1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shade val="94000"/>
                  </a:schemeClr>
                </a:gs>
                <a:gs pos="50000">
                  <a:schemeClr val="accent3">
                    <a:lumMod val="110000"/>
                    <a:satMod val="100000"/>
                    <a:tint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 ตุลาคม 2565</c:v>
                </c:pt>
                <c:pt idx="1">
                  <c:v> พฤศจิกายน 2565</c:v>
                </c:pt>
                <c:pt idx="2">
                  <c:v> ธันวาคม 2565</c:v>
                </c:pt>
                <c:pt idx="3">
                  <c:v> มกราคม 2566</c:v>
                </c:pt>
                <c:pt idx="4">
                  <c:v> กุมภาพันธ์ 2566</c:v>
                </c:pt>
                <c:pt idx="5">
                  <c:v> มีนาคม 2566</c:v>
                </c:pt>
                <c:pt idx="6">
                  <c:v> เมษายน 2566</c:v>
                </c:pt>
                <c:pt idx="7">
                  <c:v> พฤษภาคม 2566</c:v>
                </c:pt>
                <c:pt idx="8">
                  <c:v> มิถุนายน 2566</c:v>
                </c:pt>
                <c:pt idx="9">
                  <c:v> กรกฎาคม 2566</c:v>
                </c:pt>
                <c:pt idx="10">
                  <c:v> สิงหาคม 2566</c:v>
                </c:pt>
                <c:pt idx="11">
                  <c:v> กันยายน 2566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</c:numCache>
            </c:numRef>
          </c:val>
          <c:extLst>
            <c:ext xmlns:c16="http://schemas.microsoft.com/office/drawing/2014/chart" uri="{C3380CC4-5D6E-409C-BE32-E72D297353CC}">
              <c16:uniqueId val="{00000001-BE70-4B7A-B903-6E6F10F7B56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คอลัมน์2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shade val="94000"/>
                  </a:schemeClr>
                </a:gs>
                <a:gs pos="50000">
                  <a:schemeClr val="accent5">
                    <a:lumMod val="110000"/>
                    <a:satMod val="100000"/>
                    <a:tint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 ตุลาคม 2565</c:v>
                </c:pt>
                <c:pt idx="1">
                  <c:v> พฤศจิกายน 2565</c:v>
                </c:pt>
                <c:pt idx="2">
                  <c:v> ธันวาคม 2565</c:v>
                </c:pt>
                <c:pt idx="3">
                  <c:v> มกราคม 2566</c:v>
                </c:pt>
                <c:pt idx="4">
                  <c:v> กุมภาพันธ์ 2566</c:v>
                </c:pt>
                <c:pt idx="5">
                  <c:v> มีนาคม 2566</c:v>
                </c:pt>
                <c:pt idx="6">
                  <c:v> เมษายน 2566</c:v>
                </c:pt>
                <c:pt idx="7">
                  <c:v> พฤษภาคม 2566</c:v>
                </c:pt>
                <c:pt idx="8">
                  <c:v> มิถุนายน 2566</c:v>
                </c:pt>
                <c:pt idx="9">
                  <c:v> กรกฎาคม 2566</c:v>
                </c:pt>
                <c:pt idx="10">
                  <c:v> สิงหาคม 2566</c:v>
                </c:pt>
                <c:pt idx="11">
                  <c:v> กันยายน 2566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</c:numCache>
            </c:numRef>
          </c:val>
          <c:extLst>
            <c:ext xmlns:c16="http://schemas.microsoft.com/office/drawing/2014/chart" uri="{C3380CC4-5D6E-409C-BE32-E72D297353CC}">
              <c16:uniqueId val="{00000002-BE70-4B7A-B903-6E6F10F7B5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34"/>
        <c:axId val="417685471"/>
        <c:axId val="417677791"/>
      </c:barChart>
      <c:catAx>
        <c:axId val="4176854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165E54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endParaRPr lang="th-TH"/>
          </a:p>
        </c:txPr>
        <c:crossAx val="417677791"/>
        <c:crosses val="autoZero"/>
        <c:auto val="1"/>
        <c:lblAlgn val="ctr"/>
        <c:lblOffset val="100"/>
        <c:noMultiLvlLbl val="0"/>
      </c:catAx>
      <c:valAx>
        <c:axId val="417677791"/>
        <c:scaling>
          <c:orientation val="minMax"/>
        </c:scaling>
        <c:delete val="0"/>
        <c:axPos val="l"/>
        <c:majorGridlines>
          <c:spPr>
            <a:ln w="6350" cap="flat" cmpd="sng" algn="ctr">
              <a:solidFill>
                <a:srgbClr val="2B989F"/>
              </a:solidFill>
              <a:prstDash val="solid"/>
              <a:miter lim="800000"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165E54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endParaRPr lang="th-TH"/>
          </a:p>
        </c:txPr>
        <c:crossAx val="4176854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rgbClr val="5DB5A6"/>
      </a:solidFill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ชุดข้อมูล 1</c:v>
                </c:pt>
              </c:strCache>
            </c:strRef>
          </c:tx>
          <c:spPr>
            <a:gradFill flip="none" rotWithShape="1">
              <a:gsLst>
                <a:gs pos="0">
                  <a:srgbClr val="97323A">
                    <a:shade val="30000"/>
                    <a:satMod val="115000"/>
                  </a:srgbClr>
                </a:gs>
                <a:gs pos="50000">
                  <a:srgbClr val="97323A">
                    <a:shade val="67500"/>
                    <a:satMod val="115000"/>
                  </a:srgbClr>
                </a:gs>
                <a:gs pos="100000">
                  <a:srgbClr val="97323A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 w="12700" cap="flat" cmpd="sng" algn="ctr">
              <a:solidFill>
                <a:srgbClr val="97323A"/>
              </a:solidFill>
              <a:prstDash val="solid"/>
              <a:miter lim="8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97323A"/>
                    </a:solidFill>
                    <a:latin typeface="TH SarabunPSK" panose="020B0500040200020003" pitchFamily="34" charset="-34"/>
                    <a:ea typeface="+mn-ea"/>
                    <a:cs typeface="TH SarabunPSK" panose="020B0500040200020003" pitchFamily="34" charset="-34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 ตุลาคม 2565</c:v>
                </c:pt>
                <c:pt idx="1">
                  <c:v> พฤศจิกายน 2565</c:v>
                </c:pt>
                <c:pt idx="2">
                  <c:v> ธันวาคม 2565</c:v>
                </c:pt>
                <c:pt idx="3">
                  <c:v> มกราคม 2566</c:v>
                </c:pt>
                <c:pt idx="4">
                  <c:v> กุมภาพันธ์ 2566</c:v>
                </c:pt>
                <c:pt idx="5">
                  <c:v> มีนาคม 2566</c:v>
                </c:pt>
                <c:pt idx="6">
                  <c:v> เมษายน 2566</c:v>
                </c:pt>
                <c:pt idx="7">
                  <c:v> พฤษภาคม 2566</c:v>
                </c:pt>
                <c:pt idx="8">
                  <c:v> มิถุนายน 2566</c:v>
                </c:pt>
                <c:pt idx="9">
                  <c:v> กรกฎาคม 2566</c:v>
                </c:pt>
                <c:pt idx="10">
                  <c:v> สิงหาคม 2566</c:v>
                </c:pt>
                <c:pt idx="11">
                  <c:v> กันยายน 2566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32</c:v>
                </c:pt>
                <c:pt idx="1">
                  <c:v>28</c:v>
                </c:pt>
                <c:pt idx="2">
                  <c:v>58</c:v>
                </c:pt>
                <c:pt idx="3">
                  <c:v>62</c:v>
                </c:pt>
                <c:pt idx="4">
                  <c:v>59</c:v>
                </c:pt>
                <c:pt idx="5">
                  <c:v>66</c:v>
                </c:pt>
                <c:pt idx="6">
                  <c:v>77</c:v>
                </c:pt>
                <c:pt idx="7">
                  <c:v>58</c:v>
                </c:pt>
                <c:pt idx="8">
                  <c:v>90</c:v>
                </c:pt>
                <c:pt idx="9">
                  <c:v>66</c:v>
                </c:pt>
                <c:pt idx="10">
                  <c:v>88</c:v>
                </c:pt>
                <c:pt idx="11">
                  <c:v>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55-49D1-A330-C95BEC4F266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คอลัมน์1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shade val="94000"/>
                  </a:schemeClr>
                </a:gs>
                <a:gs pos="50000">
                  <a:schemeClr val="accent3">
                    <a:lumMod val="110000"/>
                    <a:satMod val="100000"/>
                    <a:tint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 ตุลาคม 2565</c:v>
                </c:pt>
                <c:pt idx="1">
                  <c:v> พฤศจิกายน 2565</c:v>
                </c:pt>
                <c:pt idx="2">
                  <c:v> ธันวาคม 2565</c:v>
                </c:pt>
                <c:pt idx="3">
                  <c:v> มกราคม 2566</c:v>
                </c:pt>
                <c:pt idx="4">
                  <c:v> กุมภาพันธ์ 2566</c:v>
                </c:pt>
                <c:pt idx="5">
                  <c:v> มีนาคม 2566</c:v>
                </c:pt>
                <c:pt idx="6">
                  <c:v> เมษายน 2566</c:v>
                </c:pt>
                <c:pt idx="7">
                  <c:v> พฤษภาคม 2566</c:v>
                </c:pt>
                <c:pt idx="8">
                  <c:v> มิถุนายน 2566</c:v>
                </c:pt>
                <c:pt idx="9">
                  <c:v> กรกฎาคม 2566</c:v>
                </c:pt>
                <c:pt idx="10">
                  <c:v> สิงหาคม 2566</c:v>
                </c:pt>
                <c:pt idx="11">
                  <c:v> กันยายน 2566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</c:numCache>
            </c:numRef>
          </c:val>
          <c:extLst>
            <c:ext xmlns:c16="http://schemas.microsoft.com/office/drawing/2014/chart" uri="{C3380CC4-5D6E-409C-BE32-E72D297353CC}">
              <c16:uniqueId val="{00000001-B255-49D1-A330-C95BEC4F266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คอลัมน์2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shade val="94000"/>
                  </a:schemeClr>
                </a:gs>
                <a:gs pos="50000">
                  <a:schemeClr val="accent5">
                    <a:lumMod val="110000"/>
                    <a:satMod val="100000"/>
                    <a:tint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 ตุลาคม 2565</c:v>
                </c:pt>
                <c:pt idx="1">
                  <c:v> พฤศจิกายน 2565</c:v>
                </c:pt>
                <c:pt idx="2">
                  <c:v> ธันวาคม 2565</c:v>
                </c:pt>
                <c:pt idx="3">
                  <c:v> มกราคม 2566</c:v>
                </c:pt>
                <c:pt idx="4">
                  <c:v> กุมภาพันธ์ 2566</c:v>
                </c:pt>
                <c:pt idx="5">
                  <c:v> มีนาคม 2566</c:v>
                </c:pt>
                <c:pt idx="6">
                  <c:v> เมษายน 2566</c:v>
                </c:pt>
                <c:pt idx="7">
                  <c:v> พฤษภาคม 2566</c:v>
                </c:pt>
                <c:pt idx="8">
                  <c:v> มิถุนายน 2566</c:v>
                </c:pt>
                <c:pt idx="9">
                  <c:v> กรกฎาคม 2566</c:v>
                </c:pt>
                <c:pt idx="10">
                  <c:v> สิงหาคม 2566</c:v>
                </c:pt>
                <c:pt idx="11">
                  <c:v> กันยายน 2566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</c:numCache>
            </c:numRef>
          </c:val>
          <c:extLst>
            <c:ext xmlns:c16="http://schemas.microsoft.com/office/drawing/2014/chart" uri="{C3380CC4-5D6E-409C-BE32-E72D297353CC}">
              <c16:uniqueId val="{00000002-B255-49D1-A330-C95BEC4F26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55"/>
        <c:axId val="417685471"/>
        <c:axId val="417677791"/>
      </c:barChart>
      <c:catAx>
        <c:axId val="4176854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97323A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endParaRPr lang="th-TH"/>
          </a:p>
        </c:txPr>
        <c:crossAx val="417677791"/>
        <c:crosses val="autoZero"/>
        <c:auto val="1"/>
        <c:lblAlgn val="ctr"/>
        <c:lblOffset val="100"/>
        <c:noMultiLvlLbl val="0"/>
      </c:catAx>
      <c:valAx>
        <c:axId val="417677791"/>
        <c:scaling>
          <c:orientation val="minMax"/>
        </c:scaling>
        <c:delete val="0"/>
        <c:axPos val="l"/>
        <c:majorGridlines>
          <c:spPr>
            <a:ln w="6350" cap="flat" cmpd="sng" algn="ctr">
              <a:solidFill>
                <a:srgbClr val="97323A"/>
              </a:solidFill>
              <a:prstDash val="solid"/>
              <a:miter lim="800000"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97323A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endParaRPr lang="th-TH"/>
          </a:p>
        </c:txPr>
        <c:crossAx val="4176854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0" y="0"/>
            <a:ext cx="9144000" cy="5143500"/>
          </a:xfrm>
          <a:prstGeom prst="rect">
            <a:avLst/>
          </a:prstGeom>
        </p:spPr>
      </p:pic>
      <p:sp>
        <p:nvSpPr>
          <p:cNvPr id="11" name="textbox 11"/>
          <p:cNvSpPr/>
          <p:nvPr/>
        </p:nvSpPr>
        <p:spPr>
          <a:xfrm>
            <a:off x="2998177" y="861646"/>
            <a:ext cx="6145823" cy="2067601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341"/>
              </a:lnSpc>
              <a:tabLst/>
            </a:pPr>
            <a:endParaRPr lang="Arial" altLang="Arial" sz="100" dirty="0"/>
          </a:p>
          <a:p>
            <a:pPr indent="12700" algn="ctr" rtl="0" eaLnBrk="0">
              <a:lnSpc>
                <a:spcPts val="6290"/>
              </a:lnSpc>
              <a:spcBef>
                <a:spcPts val="600"/>
              </a:spcBef>
              <a:tabLst/>
            </a:pPr>
            <a:r>
              <a:rPr lang="th-TH" sz="6600" b="1" dirty="0">
                <a:solidFill>
                  <a:srgbClr val="97323A">
                    <a:alpha val="100000"/>
                  </a:srgbClr>
                </a:solidFill>
                <a:latin typeface="Prompt Light" panose="00000400000000000000" pitchFamily="2" charset="-34"/>
                <a:ea typeface="Arial"/>
                <a:cs typeface="Prompt Light" panose="00000400000000000000" pitchFamily="2" charset="-34"/>
              </a:rPr>
              <a:t>ข้อมูลสถิติ</a:t>
            </a:r>
          </a:p>
          <a:p>
            <a:pPr indent="12700" algn="ctr" rtl="0" eaLnBrk="0">
              <a:lnSpc>
                <a:spcPts val="6290"/>
              </a:lnSpc>
              <a:spcBef>
                <a:spcPts val="600"/>
              </a:spcBef>
              <a:tabLst/>
            </a:pPr>
            <a:r>
              <a:rPr lang="th-TH" sz="6600" b="1" dirty="0">
                <a:solidFill>
                  <a:srgbClr val="97323A">
                    <a:alpha val="100000"/>
                  </a:srgbClr>
                </a:solidFill>
                <a:latin typeface="Prompt Light" panose="00000400000000000000" pitchFamily="2" charset="-34"/>
                <a:ea typeface="Arial"/>
                <a:cs typeface="Prompt Light" panose="00000400000000000000" pitchFamily="2" charset="-34"/>
              </a:rPr>
              <a:t>การให้บริการ</a:t>
            </a:r>
          </a:p>
        </p:txBody>
      </p:sp>
      <p:sp>
        <p:nvSpPr>
          <p:cNvPr id="2" name="textbox 11">
            <a:extLst>
              <a:ext uri="{FF2B5EF4-FFF2-40B4-BE49-F238E27FC236}">
                <a16:creationId xmlns:a16="http://schemas.microsoft.com/office/drawing/2014/main" id="{E7C6F366-B872-C251-868A-BCB23674FD01}"/>
              </a:ext>
            </a:extLst>
          </p:cNvPr>
          <p:cNvSpPr/>
          <p:nvPr/>
        </p:nvSpPr>
        <p:spPr>
          <a:xfrm>
            <a:off x="61545" y="2929247"/>
            <a:ext cx="5873264" cy="147616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341"/>
              </a:lnSpc>
              <a:tabLst/>
            </a:pPr>
            <a:endParaRPr lang="Arial" altLang="Arial" sz="100" dirty="0"/>
          </a:p>
          <a:p>
            <a:pPr indent="12700" algn="ctr" rtl="0" eaLnBrk="0">
              <a:lnSpc>
                <a:spcPts val="6290"/>
              </a:lnSpc>
              <a:tabLst/>
            </a:pPr>
            <a:r>
              <a:rPr lang="th-TH" altLang="Arial" sz="4400" b="1" spc="-150" dirty="0">
                <a:solidFill>
                  <a:srgbClr val="1C786B"/>
                </a:solidFill>
                <a:latin typeface="Prompt Light" panose="00000400000000000000" pitchFamily="2" charset="-34"/>
                <a:cs typeface="Prompt Light" panose="00000400000000000000" pitchFamily="2" charset="-34"/>
              </a:rPr>
              <a:t>ประจำปีงบประมาณ</a:t>
            </a:r>
          </a:p>
          <a:p>
            <a:pPr indent="12700" algn="ctr" rtl="0" eaLnBrk="0">
              <a:lnSpc>
                <a:spcPts val="6290"/>
              </a:lnSpc>
              <a:tabLst/>
            </a:pPr>
            <a:r>
              <a:rPr lang="th-TH" altLang="Arial" sz="4400" b="1" spc="-150" dirty="0">
                <a:solidFill>
                  <a:srgbClr val="1C786B"/>
                </a:solidFill>
                <a:latin typeface="Prompt Light" panose="00000400000000000000" pitchFamily="2" charset="-34"/>
                <a:cs typeface="Prompt Light" panose="00000400000000000000" pitchFamily="2" charset="-34"/>
              </a:rPr>
              <a:t>พ.ศ. 2566</a:t>
            </a:r>
            <a:endParaRPr lang="Arial" altLang="Arial" sz="4400" b="1" dirty="0">
              <a:solidFill>
                <a:srgbClr val="1C786B"/>
              </a:solidFill>
              <a:latin typeface="Prompt Light" panose="00000400000000000000" pitchFamily="2" charset="-34"/>
              <a:cs typeface="Prompt Light" panose="00000400000000000000" pitchFamily="2" charset="-3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0" y="0"/>
            <a:ext cx="9144000" cy="5143500"/>
          </a:xfrm>
          <a:prstGeom prst="rect">
            <a:avLst/>
          </a:prstGeom>
        </p:spPr>
      </p:pic>
      <p:sp>
        <p:nvSpPr>
          <p:cNvPr id="6" name="textbox 6"/>
          <p:cNvSpPr/>
          <p:nvPr/>
        </p:nvSpPr>
        <p:spPr>
          <a:xfrm>
            <a:off x="325318" y="242668"/>
            <a:ext cx="6859117" cy="74549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341"/>
              </a:lnSpc>
              <a:tabLst/>
            </a:pPr>
            <a:endParaRPr lang="Arial" altLang="Arial" sz="300" dirty="0">
              <a:latin typeface="JasmineUPC" panose="02020603050405020304" pitchFamily="18" charset="-34"/>
              <a:cs typeface="JasmineUPC" panose="02020603050405020304" pitchFamily="18" charset="-34"/>
            </a:endParaRPr>
          </a:p>
          <a:p>
            <a:pPr indent="12700" algn="l" rtl="0" eaLnBrk="0">
              <a:lnSpc>
                <a:spcPts val="5665"/>
              </a:lnSpc>
              <a:tabLst/>
            </a:pPr>
            <a:r>
              <a:rPr lang="th-TH" altLang="Arial" sz="4400" spc="-50" dirty="0">
                <a:solidFill>
                  <a:srgbClr val="97323A">
                    <a:alpha val="100000"/>
                  </a:srgbClr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จำนวนผู้รับบริการผ่านช่องทาง </a:t>
            </a:r>
            <a:r>
              <a:rPr lang="en-US" altLang="Arial" sz="4400" spc="-50" dirty="0">
                <a:solidFill>
                  <a:srgbClr val="97323A">
                    <a:alpha val="100000"/>
                  </a:srgbClr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E-Service</a:t>
            </a:r>
            <a:endParaRPr lang="Arial" altLang="Arial" sz="4400" dirty="0">
              <a:latin typeface="JasmineUPC" panose="02020603050405020304" pitchFamily="18" charset="-34"/>
              <a:cs typeface="JasmineUPC" panose="02020603050405020304" pitchFamily="18" charset="-34"/>
            </a:endParaRPr>
          </a:p>
        </p:txBody>
      </p:sp>
      <p:graphicFrame>
        <p:nvGraphicFramePr>
          <p:cNvPr id="8" name="แผนภูมิ 7">
            <a:extLst>
              <a:ext uri="{FF2B5EF4-FFF2-40B4-BE49-F238E27FC236}">
                <a16:creationId xmlns:a16="http://schemas.microsoft.com/office/drawing/2014/main" id="{5A83F85E-E798-88A6-906B-4D0E552889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07929151"/>
              </p:ext>
            </p:extLst>
          </p:nvPr>
        </p:nvGraphicFramePr>
        <p:xfrm>
          <a:off x="1959565" y="988158"/>
          <a:ext cx="6859117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กล่องข้อความ 8">
            <a:extLst>
              <a:ext uri="{FF2B5EF4-FFF2-40B4-BE49-F238E27FC236}">
                <a16:creationId xmlns:a16="http://schemas.microsoft.com/office/drawing/2014/main" id="{0828385E-88D8-D80A-1D30-88C9F741A2B8}"/>
              </a:ext>
            </a:extLst>
          </p:cNvPr>
          <p:cNvSpPr txBox="1"/>
          <p:nvPr/>
        </p:nvSpPr>
        <p:spPr>
          <a:xfrm>
            <a:off x="325318" y="1087886"/>
            <a:ext cx="140676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>
                <a:solidFill>
                  <a:srgbClr val="1C786B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การยื่น</a:t>
            </a:r>
          </a:p>
          <a:p>
            <a:pPr algn="ctr"/>
            <a:r>
              <a:rPr lang="th-TH" sz="2800" b="1" dirty="0">
                <a:solidFill>
                  <a:srgbClr val="1C786B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คำร้องขอคัดสำเนา ก.พ. 7 ออนไลน์</a:t>
            </a:r>
          </a:p>
          <a:p>
            <a:pPr algn="ctr"/>
            <a:r>
              <a:rPr lang="th-TH" sz="2800" b="1" dirty="0">
                <a:solidFill>
                  <a:srgbClr val="1C786B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ประจำปี 2566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0" y="0"/>
            <a:ext cx="9144000" cy="5143500"/>
          </a:xfrm>
          <a:prstGeom prst="rect">
            <a:avLst/>
          </a:prstGeom>
        </p:spPr>
      </p:pic>
      <p:sp>
        <p:nvSpPr>
          <p:cNvPr id="20" name="textbox 20"/>
          <p:cNvSpPr/>
          <p:nvPr/>
        </p:nvSpPr>
        <p:spPr>
          <a:xfrm>
            <a:off x="5140797" y="238163"/>
            <a:ext cx="3956688" cy="74549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341"/>
              </a:lnSpc>
              <a:tabLst/>
            </a:pPr>
            <a:endParaRPr lang="Arial" altLang="Arial" sz="100" dirty="0"/>
          </a:p>
          <a:p>
            <a:pPr indent="12700" algn="l" rtl="0" eaLnBrk="0">
              <a:lnSpc>
                <a:spcPts val="5665"/>
              </a:lnSpc>
              <a:tabLst/>
            </a:pPr>
            <a:r>
              <a:rPr lang="th-TH" altLang="Arial" sz="6000" dirty="0">
                <a:solidFill>
                  <a:srgbClr val="97323A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ฝ่ายบริหารทั่วไป</a:t>
            </a:r>
          </a:p>
        </p:txBody>
      </p:sp>
      <p:sp>
        <p:nvSpPr>
          <p:cNvPr id="5" name="textbox 6">
            <a:extLst>
              <a:ext uri="{FF2B5EF4-FFF2-40B4-BE49-F238E27FC236}">
                <a16:creationId xmlns:a16="http://schemas.microsoft.com/office/drawing/2014/main" id="{82166F77-D3CD-343D-5774-700AA07DF9D7}"/>
              </a:ext>
            </a:extLst>
          </p:cNvPr>
          <p:cNvSpPr/>
          <p:nvPr/>
        </p:nvSpPr>
        <p:spPr>
          <a:xfrm>
            <a:off x="311566" y="644801"/>
            <a:ext cx="8520866" cy="745491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r" rtl="0" eaLnBrk="0">
              <a:lnSpc>
                <a:spcPct val="83341"/>
              </a:lnSpc>
              <a:tabLst/>
            </a:pPr>
            <a:endParaRPr lang="Arial" altLang="Arial" sz="100" dirty="0">
              <a:solidFill>
                <a:srgbClr val="1C786B"/>
              </a:solidFill>
              <a:latin typeface="JasmineUPC" panose="02020603050405020304" pitchFamily="18" charset="-34"/>
              <a:cs typeface="JasmineUPC" panose="02020603050405020304" pitchFamily="18" charset="-34"/>
            </a:endParaRPr>
          </a:p>
          <a:p>
            <a:pPr indent="12700" algn="r" rtl="0" eaLnBrk="0">
              <a:lnSpc>
                <a:spcPts val="5665"/>
              </a:lnSpc>
              <a:tabLst/>
            </a:pPr>
            <a:r>
              <a:rPr lang="th-TH" altLang="Arial" sz="3200" dirty="0">
                <a:solidFill>
                  <a:srgbClr val="D48A05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จำนวนผู้รับบริการที่เข้ามารับบริการ ณ จุดให้บริการ (</a:t>
            </a:r>
            <a:r>
              <a:rPr lang="en-US" altLang="Arial" sz="3200" dirty="0">
                <a:solidFill>
                  <a:srgbClr val="D48A05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Walk-in</a:t>
            </a:r>
            <a:r>
              <a:rPr lang="th-TH" altLang="Arial" sz="3200" dirty="0">
                <a:solidFill>
                  <a:srgbClr val="D48A05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)</a:t>
            </a:r>
            <a:endParaRPr lang="Arial" altLang="Arial" sz="3200" dirty="0">
              <a:solidFill>
                <a:srgbClr val="D48A05"/>
              </a:solidFill>
              <a:latin typeface="JasmineUPC" panose="02020603050405020304" pitchFamily="18" charset="-34"/>
              <a:cs typeface="JasmineUPC" panose="02020603050405020304" pitchFamily="18" charset="-34"/>
            </a:endParaRPr>
          </a:p>
        </p:txBody>
      </p:sp>
      <p:graphicFrame>
        <p:nvGraphicFramePr>
          <p:cNvPr id="7" name="แผนภูมิ 6">
            <a:extLst>
              <a:ext uri="{FF2B5EF4-FFF2-40B4-BE49-F238E27FC236}">
                <a16:creationId xmlns:a16="http://schemas.microsoft.com/office/drawing/2014/main" id="{9DD14426-AAE0-F917-BFC4-6A74AECA931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66930975"/>
              </p:ext>
            </p:extLst>
          </p:nvPr>
        </p:nvGraphicFramePr>
        <p:xfrm>
          <a:off x="320286" y="1413802"/>
          <a:ext cx="7082838" cy="3507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แผนผังลำดับงาน: ตัวเชื่อมต่อ 8">
            <a:extLst>
              <a:ext uri="{FF2B5EF4-FFF2-40B4-BE49-F238E27FC236}">
                <a16:creationId xmlns:a16="http://schemas.microsoft.com/office/drawing/2014/main" id="{D8C6A895-7C73-7019-B15A-7226EA001A7C}"/>
              </a:ext>
            </a:extLst>
          </p:cNvPr>
          <p:cNvSpPr/>
          <p:nvPr/>
        </p:nvSpPr>
        <p:spPr>
          <a:xfrm>
            <a:off x="8185638" y="2571750"/>
            <a:ext cx="571500" cy="549519"/>
          </a:xfrm>
          <a:prstGeom prst="flowChartConnector">
            <a:avLst/>
          </a:prstGeom>
          <a:solidFill>
            <a:srgbClr val="D48A05"/>
          </a:solidFill>
          <a:ln>
            <a:solidFill>
              <a:srgbClr val="D48A0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rgbClr val="D48A05"/>
              </a:solidFill>
            </a:endParaRPr>
          </a:p>
        </p:txBody>
      </p:sp>
      <p:sp>
        <p:nvSpPr>
          <p:cNvPr id="11" name="แผนผังลำดับงาน: ตัวเชื่อมต่อ 10">
            <a:extLst>
              <a:ext uri="{FF2B5EF4-FFF2-40B4-BE49-F238E27FC236}">
                <a16:creationId xmlns:a16="http://schemas.microsoft.com/office/drawing/2014/main" id="{F8F7AC53-C57B-8130-6DBA-F576D1BB960C}"/>
              </a:ext>
            </a:extLst>
          </p:cNvPr>
          <p:cNvSpPr/>
          <p:nvPr/>
        </p:nvSpPr>
        <p:spPr>
          <a:xfrm>
            <a:off x="8185638" y="2435471"/>
            <a:ext cx="342900" cy="307731"/>
          </a:xfrm>
          <a:prstGeom prst="flowChartConnector">
            <a:avLst/>
          </a:prstGeom>
          <a:solidFill>
            <a:srgbClr val="1C786B"/>
          </a:solidFill>
          <a:ln>
            <a:solidFill>
              <a:srgbClr val="1C786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9" name="รูปแบบอิสระ: รูปร่าง 28">
            <a:extLst>
              <a:ext uri="{FF2B5EF4-FFF2-40B4-BE49-F238E27FC236}">
                <a16:creationId xmlns:a16="http://schemas.microsoft.com/office/drawing/2014/main" id="{EB78C216-B5CE-5D9E-85CD-82186E725EC0}"/>
              </a:ext>
            </a:extLst>
          </p:cNvPr>
          <p:cNvSpPr/>
          <p:nvPr/>
        </p:nvSpPr>
        <p:spPr>
          <a:xfrm>
            <a:off x="7403124" y="1521066"/>
            <a:ext cx="1776046" cy="2593731"/>
          </a:xfrm>
          <a:custGeom>
            <a:avLst/>
            <a:gdLst>
              <a:gd name="connsiteX0" fmla="*/ 50840 w 1352101"/>
              <a:gd name="connsiteY0" fmla="*/ 2593731 h 2593731"/>
              <a:gd name="connsiteX1" fmla="*/ 59632 w 1352101"/>
              <a:gd name="connsiteY1" fmla="*/ 940777 h 2593731"/>
              <a:gd name="connsiteX2" fmla="*/ 648717 w 1352101"/>
              <a:gd name="connsiteY2" fmla="*/ 844062 h 2593731"/>
              <a:gd name="connsiteX3" fmla="*/ 938863 w 1352101"/>
              <a:gd name="connsiteY3" fmla="*/ 334108 h 2593731"/>
              <a:gd name="connsiteX4" fmla="*/ 1352101 w 1352101"/>
              <a:gd name="connsiteY4" fmla="*/ 0 h 2593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2101" h="2593731">
                <a:moveTo>
                  <a:pt x="50840" y="2593731"/>
                </a:moveTo>
                <a:cubicBezTo>
                  <a:pt x="5413" y="1913059"/>
                  <a:pt x="-40014" y="1232388"/>
                  <a:pt x="59632" y="940777"/>
                </a:cubicBezTo>
                <a:cubicBezTo>
                  <a:pt x="159278" y="649165"/>
                  <a:pt x="502179" y="945173"/>
                  <a:pt x="648717" y="844062"/>
                </a:cubicBezTo>
                <a:cubicBezTo>
                  <a:pt x="795256" y="742950"/>
                  <a:pt x="821632" y="474785"/>
                  <a:pt x="938863" y="334108"/>
                </a:cubicBezTo>
                <a:cubicBezTo>
                  <a:pt x="1056094" y="193431"/>
                  <a:pt x="1262713" y="41031"/>
                  <a:pt x="1352101" y="0"/>
                </a:cubicBezTo>
              </a:path>
            </a:pathLst>
          </a:custGeom>
          <a:noFill/>
          <a:ln w="28575">
            <a:solidFill>
              <a:srgbClr val="D48A0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extbox 20">
            <a:extLst>
              <a:ext uri="{FF2B5EF4-FFF2-40B4-BE49-F238E27FC236}">
                <a16:creationId xmlns:a16="http://schemas.microsoft.com/office/drawing/2014/main" id="{E2BB8C12-D5DC-1A3F-B418-CA1F8E20BC2F}"/>
              </a:ext>
            </a:extLst>
          </p:cNvPr>
          <p:cNvSpPr/>
          <p:nvPr/>
        </p:nvSpPr>
        <p:spPr>
          <a:xfrm>
            <a:off x="311565" y="194033"/>
            <a:ext cx="7944411" cy="74549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341"/>
              </a:lnSpc>
              <a:tabLst/>
            </a:pPr>
            <a:endParaRPr lang="Arial" altLang="Arial" sz="100" dirty="0"/>
          </a:p>
          <a:p>
            <a:pPr indent="12700" algn="l" rtl="0" eaLnBrk="0">
              <a:lnSpc>
                <a:spcPts val="5665"/>
              </a:lnSpc>
              <a:tabLst/>
            </a:pPr>
            <a:r>
              <a:rPr lang="th-TH" altLang="Arial" sz="5400" dirty="0">
                <a:solidFill>
                  <a:srgbClr val="97323A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กลุ่มพัฒนาระบบงานและอัตรากำลัง</a:t>
            </a:r>
          </a:p>
        </p:txBody>
      </p:sp>
      <p:sp>
        <p:nvSpPr>
          <p:cNvPr id="3" name="textbox 6">
            <a:extLst>
              <a:ext uri="{FF2B5EF4-FFF2-40B4-BE49-F238E27FC236}">
                <a16:creationId xmlns:a16="http://schemas.microsoft.com/office/drawing/2014/main" id="{2FBB4277-DCCC-BA91-F2A0-4B2945EEDC66}"/>
              </a:ext>
            </a:extLst>
          </p:cNvPr>
          <p:cNvSpPr/>
          <p:nvPr/>
        </p:nvSpPr>
        <p:spPr>
          <a:xfrm>
            <a:off x="285189" y="644801"/>
            <a:ext cx="7413035" cy="745491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r" rtl="0" eaLnBrk="0">
              <a:lnSpc>
                <a:spcPct val="83341"/>
              </a:lnSpc>
              <a:tabLst/>
            </a:pPr>
            <a:endParaRPr lang="Arial" altLang="Arial" sz="100" dirty="0">
              <a:solidFill>
                <a:srgbClr val="1C786B"/>
              </a:solidFill>
              <a:latin typeface="JasmineUPC" panose="02020603050405020304" pitchFamily="18" charset="-34"/>
              <a:cs typeface="JasmineUPC" panose="02020603050405020304" pitchFamily="18" charset="-34"/>
            </a:endParaRPr>
          </a:p>
          <a:p>
            <a:pPr indent="12700" algn="r" rtl="0" eaLnBrk="0">
              <a:lnSpc>
                <a:spcPts val="5665"/>
              </a:lnSpc>
              <a:tabLst/>
            </a:pPr>
            <a:r>
              <a:rPr lang="th-TH" altLang="Arial" sz="3200" dirty="0">
                <a:solidFill>
                  <a:srgbClr val="165E54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จำนวนผู้รับบริการที่เข้ามารับบริการ ณ จุดให้บริการ (</a:t>
            </a:r>
            <a:r>
              <a:rPr lang="en-US" altLang="Arial" sz="3200" dirty="0">
                <a:solidFill>
                  <a:srgbClr val="165E54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Walk-in</a:t>
            </a:r>
            <a:r>
              <a:rPr lang="th-TH" altLang="Arial" sz="3200" dirty="0">
                <a:solidFill>
                  <a:srgbClr val="165E54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)</a:t>
            </a:r>
            <a:endParaRPr lang="Arial" altLang="Arial" sz="3200" dirty="0">
              <a:solidFill>
                <a:srgbClr val="165E54"/>
              </a:solidFill>
              <a:latin typeface="JasmineUPC" panose="02020603050405020304" pitchFamily="18" charset="-34"/>
              <a:cs typeface="JasmineUPC" panose="02020603050405020304" pitchFamily="18" charset="-34"/>
            </a:endParaRPr>
          </a:p>
        </p:txBody>
      </p:sp>
      <p:graphicFrame>
        <p:nvGraphicFramePr>
          <p:cNvPr id="4" name="แผนภูมิ 3">
            <a:extLst>
              <a:ext uri="{FF2B5EF4-FFF2-40B4-BE49-F238E27FC236}">
                <a16:creationId xmlns:a16="http://schemas.microsoft.com/office/drawing/2014/main" id="{CFA021E3-E4D8-7B28-7469-EA2B57AC9A7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92457215"/>
              </p:ext>
            </p:extLst>
          </p:nvPr>
        </p:nvGraphicFramePr>
        <p:xfrm>
          <a:off x="1484778" y="1390291"/>
          <a:ext cx="7096514" cy="3675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แผนผังลำดับงาน: ตัวเชื่อมต่อ 4">
            <a:extLst>
              <a:ext uri="{FF2B5EF4-FFF2-40B4-BE49-F238E27FC236}">
                <a16:creationId xmlns:a16="http://schemas.microsoft.com/office/drawing/2014/main" id="{DD7BC2B9-9250-16A6-0F4D-A57C86A65431}"/>
              </a:ext>
            </a:extLst>
          </p:cNvPr>
          <p:cNvSpPr/>
          <p:nvPr/>
        </p:nvSpPr>
        <p:spPr>
          <a:xfrm>
            <a:off x="-80253" y="4122990"/>
            <a:ext cx="822642" cy="826477"/>
          </a:xfrm>
          <a:prstGeom prst="flowChartConnector">
            <a:avLst/>
          </a:prstGeom>
          <a:solidFill>
            <a:srgbClr val="1C786B"/>
          </a:solidFill>
          <a:ln>
            <a:solidFill>
              <a:srgbClr val="208C7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แผนผังลำดับงาน: ตัวเชื่อมต่อ 5">
            <a:extLst>
              <a:ext uri="{FF2B5EF4-FFF2-40B4-BE49-F238E27FC236}">
                <a16:creationId xmlns:a16="http://schemas.microsoft.com/office/drawing/2014/main" id="{81667106-6FC3-18DF-567E-256C6132F76F}"/>
              </a:ext>
            </a:extLst>
          </p:cNvPr>
          <p:cNvSpPr/>
          <p:nvPr/>
        </p:nvSpPr>
        <p:spPr>
          <a:xfrm>
            <a:off x="403324" y="4403693"/>
            <a:ext cx="597877" cy="658821"/>
          </a:xfrm>
          <a:prstGeom prst="flowChartConnec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รูปแบบอิสระ: รูปร่าง 6">
            <a:extLst>
              <a:ext uri="{FF2B5EF4-FFF2-40B4-BE49-F238E27FC236}">
                <a16:creationId xmlns:a16="http://schemas.microsoft.com/office/drawing/2014/main" id="{4D0BFFF5-BAF7-E249-38D4-76F691F95E53}"/>
              </a:ext>
            </a:extLst>
          </p:cNvPr>
          <p:cNvSpPr/>
          <p:nvPr/>
        </p:nvSpPr>
        <p:spPr>
          <a:xfrm>
            <a:off x="-189859" y="3414544"/>
            <a:ext cx="1960684" cy="1802423"/>
          </a:xfrm>
          <a:custGeom>
            <a:avLst/>
            <a:gdLst>
              <a:gd name="connsiteX0" fmla="*/ 0 w 1960684"/>
              <a:gd name="connsiteY0" fmla="*/ 0 h 1802423"/>
              <a:gd name="connsiteX1" fmla="*/ 967154 w 1960684"/>
              <a:gd name="connsiteY1" fmla="*/ 158261 h 1802423"/>
              <a:gd name="connsiteX2" fmla="*/ 1151792 w 1960684"/>
              <a:gd name="connsiteY2" fmla="*/ 852854 h 1802423"/>
              <a:gd name="connsiteX3" fmla="*/ 1776046 w 1960684"/>
              <a:gd name="connsiteY3" fmla="*/ 1143000 h 1802423"/>
              <a:gd name="connsiteX4" fmla="*/ 1960684 w 1960684"/>
              <a:gd name="connsiteY4" fmla="*/ 1802423 h 1802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0684" h="1802423">
                <a:moveTo>
                  <a:pt x="0" y="0"/>
                </a:moveTo>
                <a:cubicBezTo>
                  <a:pt x="387594" y="8059"/>
                  <a:pt x="775189" y="16119"/>
                  <a:pt x="967154" y="158261"/>
                </a:cubicBezTo>
                <a:cubicBezTo>
                  <a:pt x="1159119" y="300403"/>
                  <a:pt x="1016977" y="688731"/>
                  <a:pt x="1151792" y="852854"/>
                </a:cubicBezTo>
                <a:cubicBezTo>
                  <a:pt x="1286607" y="1016977"/>
                  <a:pt x="1641231" y="984739"/>
                  <a:pt x="1776046" y="1143000"/>
                </a:cubicBezTo>
                <a:cubicBezTo>
                  <a:pt x="1910861" y="1301261"/>
                  <a:pt x="1937238" y="1666142"/>
                  <a:pt x="1960684" y="1802423"/>
                </a:cubicBezTo>
              </a:path>
            </a:pathLst>
          </a:custGeom>
          <a:noFill/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picture 9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extbox 20">
            <a:extLst>
              <a:ext uri="{FF2B5EF4-FFF2-40B4-BE49-F238E27FC236}">
                <a16:creationId xmlns:a16="http://schemas.microsoft.com/office/drawing/2014/main" id="{74FEE44A-FF1B-442D-E5A9-EEF2B86D14D7}"/>
              </a:ext>
            </a:extLst>
          </p:cNvPr>
          <p:cNvSpPr/>
          <p:nvPr/>
        </p:nvSpPr>
        <p:spPr>
          <a:xfrm>
            <a:off x="1072662" y="219302"/>
            <a:ext cx="7944411" cy="74549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r" rtl="0" eaLnBrk="0">
              <a:lnSpc>
                <a:spcPct val="83341"/>
              </a:lnSpc>
              <a:tabLst/>
            </a:pPr>
            <a:endParaRPr lang="Arial" altLang="Arial" sz="100" dirty="0"/>
          </a:p>
          <a:p>
            <a:pPr indent="12700" algn="r" rtl="0" eaLnBrk="0">
              <a:lnSpc>
                <a:spcPts val="5665"/>
              </a:lnSpc>
              <a:tabLst/>
            </a:pPr>
            <a:r>
              <a:rPr lang="th-TH" altLang="Arial" sz="5400" dirty="0">
                <a:solidFill>
                  <a:srgbClr val="97323A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กลุ่มสวัสดิการและเจ้าหน้าที่สัมพันธ์</a:t>
            </a:r>
          </a:p>
        </p:txBody>
      </p:sp>
      <p:sp>
        <p:nvSpPr>
          <p:cNvPr id="3" name="textbox 6">
            <a:extLst>
              <a:ext uri="{FF2B5EF4-FFF2-40B4-BE49-F238E27FC236}">
                <a16:creationId xmlns:a16="http://schemas.microsoft.com/office/drawing/2014/main" id="{6D30C06A-681D-8D89-10BB-FC9447CFE8C5}"/>
              </a:ext>
            </a:extLst>
          </p:cNvPr>
          <p:cNvSpPr/>
          <p:nvPr/>
        </p:nvSpPr>
        <p:spPr>
          <a:xfrm>
            <a:off x="1604038" y="710615"/>
            <a:ext cx="7413035" cy="745491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r" rtl="0" eaLnBrk="0">
              <a:lnSpc>
                <a:spcPct val="83341"/>
              </a:lnSpc>
              <a:tabLst/>
            </a:pPr>
            <a:endParaRPr lang="Arial" altLang="Arial" sz="100" dirty="0">
              <a:solidFill>
                <a:srgbClr val="1C786B"/>
              </a:solidFill>
              <a:latin typeface="JasmineUPC" panose="02020603050405020304" pitchFamily="18" charset="-34"/>
              <a:cs typeface="JasmineUPC" panose="02020603050405020304" pitchFamily="18" charset="-34"/>
            </a:endParaRPr>
          </a:p>
          <a:p>
            <a:pPr indent="12700" algn="r" rtl="0" eaLnBrk="0">
              <a:lnSpc>
                <a:spcPts val="5665"/>
              </a:lnSpc>
              <a:tabLst/>
            </a:pPr>
            <a:r>
              <a:rPr lang="th-TH" altLang="Arial" sz="3200" dirty="0">
                <a:solidFill>
                  <a:srgbClr val="165E54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จำนวนผู้รับบริการที่เข้ามารับบริการ ณ จุดให้บริการ (</a:t>
            </a:r>
            <a:r>
              <a:rPr lang="en-US" altLang="Arial" sz="3200" dirty="0">
                <a:solidFill>
                  <a:srgbClr val="165E54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Walk-in</a:t>
            </a:r>
            <a:r>
              <a:rPr lang="th-TH" altLang="Arial" sz="3200" dirty="0">
                <a:solidFill>
                  <a:srgbClr val="165E54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)</a:t>
            </a:r>
            <a:endParaRPr lang="Arial" altLang="Arial" sz="3200" dirty="0">
              <a:solidFill>
                <a:srgbClr val="165E54"/>
              </a:solidFill>
              <a:latin typeface="JasmineUPC" panose="02020603050405020304" pitchFamily="18" charset="-34"/>
              <a:cs typeface="JasmineUPC" panose="02020603050405020304" pitchFamily="18" charset="-34"/>
            </a:endParaRPr>
          </a:p>
        </p:txBody>
      </p:sp>
      <p:graphicFrame>
        <p:nvGraphicFramePr>
          <p:cNvPr id="4" name="แผนภูมิ 3">
            <a:extLst>
              <a:ext uri="{FF2B5EF4-FFF2-40B4-BE49-F238E27FC236}">
                <a16:creationId xmlns:a16="http://schemas.microsoft.com/office/drawing/2014/main" id="{DB11953E-AD2E-7DE0-E746-980482F0034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78463813"/>
              </p:ext>
            </p:extLst>
          </p:nvPr>
        </p:nvGraphicFramePr>
        <p:xfrm>
          <a:off x="1604038" y="1372184"/>
          <a:ext cx="7096514" cy="3675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picture 10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textbox 20">
            <a:extLst>
              <a:ext uri="{FF2B5EF4-FFF2-40B4-BE49-F238E27FC236}">
                <a16:creationId xmlns:a16="http://schemas.microsoft.com/office/drawing/2014/main" id="{C7BDF9CC-22FD-7968-898B-570147EB46FB}"/>
              </a:ext>
            </a:extLst>
          </p:cNvPr>
          <p:cNvSpPr/>
          <p:nvPr/>
        </p:nvSpPr>
        <p:spPr>
          <a:xfrm>
            <a:off x="221727" y="77142"/>
            <a:ext cx="7944411" cy="74549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rtl="0" eaLnBrk="0">
              <a:lnSpc>
                <a:spcPct val="83341"/>
              </a:lnSpc>
              <a:tabLst/>
            </a:pPr>
            <a:endParaRPr lang="Arial" altLang="Arial" sz="100" dirty="0"/>
          </a:p>
          <a:p>
            <a:pPr indent="12700" rtl="0" eaLnBrk="0">
              <a:lnSpc>
                <a:spcPts val="5665"/>
              </a:lnSpc>
              <a:tabLst/>
            </a:pPr>
            <a:r>
              <a:rPr lang="th-TH" altLang="Arial" sz="5400" dirty="0">
                <a:solidFill>
                  <a:srgbClr val="97323A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กลุ่มวินัยและเสริมสร้างระบบคุณธรรม</a:t>
            </a:r>
          </a:p>
        </p:txBody>
      </p:sp>
      <p:sp>
        <p:nvSpPr>
          <p:cNvPr id="5" name="textbox 6">
            <a:extLst>
              <a:ext uri="{FF2B5EF4-FFF2-40B4-BE49-F238E27FC236}">
                <a16:creationId xmlns:a16="http://schemas.microsoft.com/office/drawing/2014/main" id="{2C0B0A51-A775-358A-41EE-E7A7C490A8FD}"/>
              </a:ext>
            </a:extLst>
          </p:cNvPr>
          <p:cNvSpPr/>
          <p:nvPr/>
        </p:nvSpPr>
        <p:spPr>
          <a:xfrm>
            <a:off x="221727" y="527029"/>
            <a:ext cx="7413035" cy="745491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rtl="0" eaLnBrk="0">
              <a:lnSpc>
                <a:spcPct val="83341"/>
              </a:lnSpc>
              <a:tabLst/>
            </a:pPr>
            <a:endParaRPr lang="Arial" altLang="Arial" sz="100" dirty="0">
              <a:solidFill>
                <a:srgbClr val="1C786B"/>
              </a:solidFill>
              <a:latin typeface="JasmineUPC" panose="02020603050405020304" pitchFamily="18" charset="-34"/>
              <a:cs typeface="JasmineUPC" panose="02020603050405020304" pitchFamily="18" charset="-34"/>
            </a:endParaRPr>
          </a:p>
          <a:p>
            <a:pPr indent="12700" rtl="0" eaLnBrk="0">
              <a:lnSpc>
                <a:spcPts val="5665"/>
              </a:lnSpc>
              <a:tabLst/>
            </a:pPr>
            <a:r>
              <a:rPr lang="th-TH" altLang="Arial" sz="3200" dirty="0">
                <a:solidFill>
                  <a:srgbClr val="165E54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จำนวนผู้รับบริการที่เข้ามารับบริการ ณ จุดให้บริการ (</a:t>
            </a:r>
            <a:r>
              <a:rPr lang="en-US" altLang="Arial" sz="3200" dirty="0">
                <a:solidFill>
                  <a:srgbClr val="165E54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Walk-in</a:t>
            </a:r>
            <a:r>
              <a:rPr lang="th-TH" altLang="Arial" sz="3200" dirty="0">
                <a:solidFill>
                  <a:srgbClr val="165E54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)</a:t>
            </a:r>
            <a:endParaRPr lang="Arial" altLang="Arial" sz="3200" dirty="0">
              <a:solidFill>
                <a:srgbClr val="165E54"/>
              </a:solidFill>
              <a:latin typeface="JasmineUPC" panose="02020603050405020304" pitchFamily="18" charset="-34"/>
              <a:cs typeface="JasmineUPC" panose="02020603050405020304" pitchFamily="18" charset="-34"/>
            </a:endParaRPr>
          </a:p>
        </p:txBody>
      </p:sp>
      <p:graphicFrame>
        <p:nvGraphicFramePr>
          <p:cNvPr id="6" name="แผนภูมิ 5">
            <a:extLst>
              <a:ext uri="{FF2B5EF4-FFF2-40B4-BE49-F238E27FC236}">
                <a16:creationId xmlns:a16="http://schemas.microsoft.com/office/drawing/2014/main" id="{4728A559-3911-2024-A28D-2E484F18B3D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43204536"/>
              </p:ext>
            </p:extLst>
          </p:nvPr>
        </p:nvGraphicFramePr>
        <p:xfrm>
          <a:off x="1267485" y="1345023"/>
          <a:ext cx="7591328" cy="3675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แผนผังลำดับงาน: ตัวเชื่อมต่อ 1">
            <a:extLst>
              <a:ext uri="{FF2B5EF4-FFF2-40B4-BE49-F238E27FC236}">
                <a16:creationId xmlns:a16="http://schemas.microsoft.com/office/drawing/2014/main" id="{952E6A66-F9DE-9B67-1A9A-60847F23F31F}"/>
              </a:ext>
            </a:extLst>
          </p:cNvPr>
          <p:cNvSpPr/>
          <p:nvPr/>
        </p:nvSpPr>
        <p:spPr>
          <a:xfrm>
            <a:off x="8020505" y="-153966"/>
            <a:ext cx="822642" cy="826477"/>
          </a:xfrm>
          <a:prstGeom prst="flowChartConnector">
            <a:avLst/>
          </a:prstGeom>
          <a:solidFill>
            <a:srgbClr val="1C786B"/>
          </a:solidFill>
          <a:ln>
            <a:solidFill>
              <a:srgbClr val="208C7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แผนผังลำดับงาน: ตัวเชื่อมต่อ 2">
            <a:extLst>
              <a:ext uri="{FF2B5EF4-FFF2-40B4-BE49-F238E27FC236}">
                <a16:creationId xmlns:a16="http://schemas.microsoft.com/office/drawing/2014/main" id="{9184EB04-CC1F-85D5-2207-889581836E80}"/>
              </a:ext>
            </a:extLst>
          </p:cNvPr>
          <p:cNvSpPr/>
          <p:nvPr/>
        </p:nvSpPr>
        <p:spPr>
          <a:xfrm>
            <a:off x="8499515" y="262731"/>
            <a:ext cx="535843" cy="528595"/>
          </a:xfrm>
          <a:prstGeom prst="flowChartConnector">
            <a:avLst/>
          </a:prstGeom>
          <a:solidFill>
            <a:srgbClr val="97323A"/>
          </a:solidFill>
          <a:ln>
            <a:solidFill>
              <a:srgbClr val="97323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picture 8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แผนผังลำดับงาน: ตัวเชื่อมต่อ 1">
            <a:extLst>
              <a:ext uri="{FF2B5EF4-FFF2-40B4-BE49-F238E27FC236}">
                <a16:creationId xmlns:a16="http://schemas.microsoft.com/office/drawing/2014/main" id="{F2D2C2F7-32AA-8F68-B79A-628BDF2E7D03}"/>
              </a:ext>
            </a:extLst>
          </p:cNvPr>
          <p:cNvSpPr/>
          <p:nvPr/>
        </p:nvSpPr>
        <p:spPr>
          <a:xfrm>
            <a:off x="124926" y="4134232"/>
            <a:ext cx="395654" cy="351154"/>
          </a:xfrm>
          <a:prstGeom prst="flowChartConnector">
            <a:avLst/>
          </a:prstGeom>
          <a:solidFill>
            <a:srgbClr val="5DB5A6"/>
          </a:solidFill>
          <a:ln>
            <a:solidFill>
              <a:srgbClr val="5DB5A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แผนผังลำดับงาน: ตัวเชื่อมต่อ 2">
            <a:extLst>
              <a:ext uri="{FF2B5EF4-FFF2-40B4-BE49-F238E27FC236}">
                <a16:creationId xmlns:a16="http://schemas.microsoft.com/office/drawing/2014/main" id="{1AA6F59F-1C79-18E5-3830-4CE0860EA8CE}"/>
              </a:ext>
            </a:extLst>
          </p:cNvPr>
          <p:cNvSpPr/>
          <p:nvPr/>
        </p:nvSpPr>
        <p:spPr>
          <a:xfrm>
            <a:off x="276132" y="4423393"/>
            <a:ext cx="298938" cy="269654"/>
          </a:xfrm>
          <a:prstGeom prst="flowChartConnector">
            <a:avLst/>
          </a:prstGeom>
          <a:solidFill>
            <a:srgbClr val="FCCD81"/>
          </a:solidFill>
          <a:ln>
            <a:solidFill>
              <a:srgbClr val="FCCD8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textbox 20">
            <a:extLst>
              <a:ext uri="{FF2B5EF4-FFF2-40B4-BE49-F238E27FC236}">
                <a16:creationId xmlns:a16="http://schemas.microsoft.com/office/drawing/2014/main" id="{1F39A433-EC6D-0CBC-511F-A4C4EB7642D9}"/>
              </a:ext>
            </a:extLst>
          </p:cNvPr>
          <p:cNvSpPr/>
          <p:nvPr/>
        </p:nvSpPr>
        <p:spPr>
          <a:xfrm>
            <a:off x="914402" y="85959"/>
            <a:ext cx="7944411" cy="74549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r" rtl="0" eaLnBrk="0">
              <a:lnSpc>
                <a:spcPct val="83341"/>
              </a:lnSpc>
              <a:tabLst/>
            </a:pPr>
            <a:endParaRPr lang="Arial" altLang="Arial" sz="100" dirty="0"/>
          </a:p>
          <a:p>
            <a:pPr indent="12700" algn="r" rtl="0" eaLnBrk="0">
              <a:lnSpc>
                <a:spcPts val="5665"/>
              </a:lnSpc>
              <a:tabLst/>
            </a:pPr>
            <a:r>
              <a:rPr lang="th-TH" altLang="Arial" sz="5400" dirty="0">
                <a:solidFill>
                  <a:srgbClr val="97323A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กลุ่มสรรหาและบรรจุแต่งตั้ง</a:t>
            </a:r>
          </a:p>
        </p:txBody>
      </p:sp>
      <p:sp>
        <p:nvSpPr>
          <p:cNvPr id="5" name="textbox 6">
            <a:extLst>
              <a:ext uri="{FF2B5EF4-FFF2-40B4-BE49-F238E27FC236}">
                <a16:creationId xmlns:a16="http://schemas.microsoft.com/office/drawing/2014/main" id="{AB171673-8867-EA07-8CC9-AAE05D36ABFA}"/>
              </a:ext>
            </a:extLst>
          </p:cNvPr>
          <p:cNvSpPr/>
          <p:nvPr/>
        </p:nvSpPr>
        <p:spPr>
          <a:xfrm>
            <a:off x="668125" y="563891"/>
            <a:ext cx="8190688" cy="745491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r" rtl="0" eaLnBrk="0">
              <a:lnSpc>
                <a:spcPct val="83341"/>
              </a:lnSpc>
              <a:tabLst/>
            </a:pPr>
            <a:endParaRPr lang="Arial" altLang="Arial" sz="100" dirty="0">
              <a:solidFill>
                <a:srgbClr val="1C786B"/>
              </a:solidFill>
              <a:latin typeface="JasmineUPC" panose="02020603050405020304" pitchFamily="18" charset="-34"/>
              <a:cs typeface="JasmineUPC" panose="02020603050405020304" pitchFamily="18" charset="-34"/>
            </a:endParaRPr>
          </a:p>
          <a:p>
            <a:pPr indent="12700" algn="r" rtl="0" eaLnBrk="0">
              <a:lnSpc>
                <a:spcPts val="5665"/>
              </a:lnSpc>
              <a:tabLst/>
            </a:pPr>
            <a:r>
              <a:rPr lang="th-TH" altLang="Arial" sz="3200" dirty="0">
                <a:solidFill>
                  <a:srgbClr val="165E54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จำนวนผู้รับบริการที่เข้ามารับบริการ ณ จุดให้บริการ (</a:t>
            </a:r>
            <a:r>
              <a:rPr lang="en-US" altLang="Arial" sz="3200" dirty="0">
                <a:solidFill>
                  <a:srgbClr val="165E54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Walk-in</a:t>
            </a:r>
            <a:r>
              <a:rPr lang="th-TH" altLang="Arial" sz="3200" dirty="0">
                <a:solidFill>
                  <a:srgbClr val="165E54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)</a:t>
            </a:r>
            <a:endParaRPr lang="Arial" altLang="Arial" sz="3200" dirty="0">
              <a:solidFill>
                <a:srgbClr val="165E54"/>
              </a:solidFill>
              <a:latin typeface="JasmineUPC" panose="02020603050405020304" pitchFamily="18" charset="-34"/>
              <a:cs typeface="JasmineUPC" panose="02020603050405020304" pitchFamily="18" charset="-34"/>
            </a:endParaRPr>
          </a:p>
        </p:txBody>
      </p:sp>
      <p:graphicFrame>
        <p:nvGraphicFramePr>
          <p:cNvPr id="6" name="แผนภูมิ 5">
            <a:extLst>
              <a:ext uri="{FF2B5EF4-FFF2-40B4-BE49-F238E27FC236}">
                <a16:creationId xmlns:a16="http://schemas.microsoft.com/office/drawing/2014/main" id="{D7E8973A-5943-A5E9-FC1F-32D9B6A791A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52937470"/>
              </p:ext>
            </p:extLst>
          </p:nvPr>
        </p:nvGraphicFramePr>
        <p:xfrm>
          <a:off x="914402" y="1260181"/>
          <a:ext cx="7591328" cy="3675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picture 10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extbox 20">
            <a:extLst>
              <a:ext uri="{FF2B5EF4-FFF2-40B4-BE49-F238E27FC236}">
                <a16:creationId xmlns:a16="http://schemas.microsoft.com/office/drawing/2014/main" id="{7B92A770-2F3F-D24A-D9E1-BE83062CDB97}"/>
              </a:ext>
            </a:extLst>
          </p:cNvPr>
          <p:cNvSpPr/>
          <p:nvPr/>
        </p:nvSpPr>
        <p:spPr>
          <a:xfrm>
            <a:off x="395654" y="154729"/>
            <a:ext cx="8463159" cy="74549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r" rtl="0" eaLnBrk="0">
              <a:lnSpc>
                <a:spcPct val="83341"/>
              </a:lnSpc>
              <a:tabLst/>
            </a:pPr>
            <a:endParaRPr lang="Arial" altLang="Arial" sz="100" dirty="0">
              <a:solidFill>
                <a:srgbClr val="D48A05"/>
              </a:solidFill>
            </a:endParaRPr>
          </a:p>
          <a:p>
            <a:pPr indent="12700" algn="r" rtl="0" eaLnBrk="0">
              <a:lnSpc>
                <a:spcPts val="5665"/>
              </a:lnSpc>
              <a:tabLst/>
            </a:pPr>
            <a:r>
              <a:rPr lang="th-TH" altLang="Arial" sz="5400" dirty="0">
                <a:solidFill>
                  <a:srgbClr val="D48A05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กลุ่มทะเบียนประวัติและบำเหน็จความชอบ</a:t>
            </a:r>
          </a:p>
        </p:txBody>
      </p:sp>
      <p:sp>
        <p:nvSpPr>
          <p:cNvPr id="3" name="textbox 6">
            <a:extLst>
              <a:ext uri="{FF2B5EF4-FFF2-40B4-BE49-F238E27FC236}">
                <a16:creationId xmlns:a16="http://schemas.microsoft.com/office/drawing/2014/main" id="{5656BD1D-77AA-2D77-0704-348DBE1BFC28}"/>
              </a:ext>
            </a:extLst>
          </p:cNvPr>
          <p:cNvSpPr/>
          <p:nvPr/>
        </p:nvSpPr>
        <p:spPr>
          <a:xfrm>
            <a:off x="668125" y="650767"/>
            <a:ext cx="8190688" cy="745491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r" rtl="0" eaLnBrk="0">
              <a:lnSpc>
                <a:spcPct val="83341"/>
              </a:lnSpc>
              <a:tabLst/>
            </a:pPr>
            <a:endParaRPr lang="Arial" altLang="Arial" sz="100" dirty="0">
              <a:solidFill>
                <a:srgbClr val="1C786B"/>
              </a:solidFill>
              <a:latin typeface="JasmineUPC" panose="02020603050405020304" pitchFamily="18" charset="-34"/>
              <a:cs typeface="JasmineUPC" panose="02020603050405020304" pitchFamily="18" charset="-34"/>
            </a:endParaRPr>
          </a:p>
          <a:p>
            <a:pPr indent="12700" algn="r" rtl="0" eaLnBrk="0">
              <a:lnSpc>
                <a:spcPts val="5665"/>
              </a:lnSpc>
              <a:tabLst/>
            </a:pPr>
            <a:r>
              <a:rPr lang="th-TH" altLang="Arial" sz="3200" dirty="0">
                <a:solidFill>
                  <a:srgbClr val="165E54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จำนวนผู้รับบริการที่เข้ามารับบริการ ณ จุดให้บริการ (</a:t>
            </a:r>
            <a:r>
              <a:rPr lang="en-US" altLang="Arial" sz="3200" dirty="0">
                <a:solidFill>
                  <a:srgbClr val="165E54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Walk-in</a:t>
            </a:r>
            <a:r>
              <a:rPr lang="th-TH" altLang="Arial" sz="3200" dirty="0">
                <a:solidFill>
                  <a:srgbClr val="165E54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)</a:t>
            </a:r>
            <a:endParaRPr lang="Arial" altLang="Arial" sz="3200" dirty="0">
              <a:solidFill>
                <a:srgbClr val="165E54"/>
              </a:solidFill>
              <a:latin typeface="JasmineUPC" panose="02020603050405020304" pitchFamily="18" charset="-34"/>
              <a:cs typeface="JasmineUPC" panose="02020603050405020304" pitchFamily="18" charset="-34"/>
            </a:endParaRPr>
          </a:p>
        </p:txBody>
      </p:sp>
      <p:graphicFrame>
        <p:nvGraphicFramePr>
          <p:cNvPr id="4" name="แผนภูมิ 3">
            <a:extLst>
              <a:ext uri="{FF2B5EF4-FFF2-40B4-BE49-F238E27FC236}">
                <a16:creationId xmlns:a16="http://schemas.microsoft.com/office/drawing/2014/main" id="{CFB769CD-C94F-A900-C5CE-40CD447C5D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30635294"/>
              </p:ext>
            </p:extLst>
          </p:nvPr>
        </p:nvGraphicFramePr>
        <p:xfrm>
          <a:off x="914402" y="1383269"/>
          <a:ext cx="7591328" cy="3675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แผนผังลำดับงาน: ตัวเชื่อมต่อ 4">
            <a:extLst>
              <a:ext uri="{FF2B5EF4-FFF2-40B4-BE49-F238E27FC236}">
                <a16:creationId xmlns:a16="http://schemas.microsoft.com/office/drawing/2014/main" id="{A6846D2B-3085-F700-40A5-148FA2525816}"/>
              </a:ext>
            </a:extLst>
          </p:cNvPr>
          <p:cNvSpPr/>
          <p:nvPr/>
        </p:nvSpPr>
        <p:spPr>
          <a:xfrm>
            <a:off x="276132" y="4423393"/>
            <a:ext cx="298938" cy="269654"/>
          </a:xfrm>
          <a:prstGeom prst="flowChartConnector">
            <a:avLst/>
          </a:prstGeom>
          <a:solidFill>
            <a:srgbClr val="FCCD81"/>
          </a:solidFill>
          <a:ln>
            <a:solidFill>
              <a:srgbClr val="FCCD8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picture 1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extbox 20">
            <a:extLst>
              <a:ext uri="{FF2B5EF4-FFF2-40B4-BE49-F238E27FC236}">
                <a16:creationId xmlns:a16="http://schemas.microsoft.com/office/drawing/2014/main" id="{C89C4876-E723-E810-6031-F0D4D397FABD}"/>
              </a:ext>
            </a:extLst>
          </p:cNvPr>
          <p:cNvSpPr/>
          <p:nvPr/>
        </p:nvSpPr>
        <p:spPr>
          <a:xfrm>
            <a:off x="1199589" y="98292"/>
            <a:ext cx="7609433" cy="74549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rtl="0" eaLnBrk="0">
              <a:lnSpc>
                <a:spcPct val="83341"/>
              </a:lnSpc>
              <a:tabLst/>
            </a:pPr>
            <a:endParaRPr lang="Arial" altLang="Arial" sz="100" dirty="0"/>
          </a:p>
          <a:p>
            <a:pPr indent="12700" algn="r" rtl="0" eaLnBrk="0">
              <a:lnSpc>
                <a:spcPts val="5665"/>
              </a:lnSpc>
              <a:tabLst/>
            </a:pPr>
            <a:r>
              <a:rPr lang="th-TH" altLang="Arial" sz="5400" dirty="0">
                <a:solidFill>
                  <a:srgbClr val="97323A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กลุ่มพัฒนาบุคลากร</a:t>
            </a:r>
          </a:p>
        </p:txBody>
      </p:sp>
      <p:sp>
        <p:nvSpPr>
          <p:cNvPr id="3" name="textbox 6">
            <a:extLst>
              <a:ext uri="{FF2B5EF4-FFF2-40B4-BE49-F238E27FC236}">
                <a16:creationId xmlns:a16="http://schemas.microsoft.com/office/drawing/2014/main" id="{F7A7E9C6-AFC2-D2C7-5C21-F41B1EB75AED}"/>
              </a:ext>
            </a:extLst>
          </p:cNvPr>
          <p:cNvSpPr/>
          <p:nvPr/>
        </p:nvSpPr>
        <p:spPr>
          <a:xfrm>
            <a:off x="1465276" y="558209"/>
            <a:ext cx="7413035" cy="745491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rtl="0" eaLnBrk="0">
              <a:lnSpc>
                <a:spcPct val="83341"/>
              </a:lnSpc>
              <a:tabLst/>
            </a:pPr>
            <a:endParaRPr lang="Arial" altLang="Arial" sz="100" dirty="0">
              <a:solidFill>
                <a:srgbClr val="1C786B"/>
              </a:solidFill>
              <a:latin typeface="JasmineUPC" panose="02020603050405020304" pitchFamily="18" charset="-34"/>
              <a:cs typeface="JasmineUPC" panose="02020603050405020304" pitchFamily="18" charset="-34"/>
            </a:endParaRPr>
          </a:p>
          <a:p>
            <a:pPr indent="12700" rtl="0" eaLnBrk="0">
              <a:lnSpc>
                <a:spcPts val="5665"/>
              </a:lnSpc>
              <a:tabLst/>
            </a:pPr>
            <a:r>
              <a:rPr lang="th-TH" altLang="Arial" sz="3200" dirty="0">
                <a:solidFill>
                  <a:srgbClr val="165E54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จำนวนผู้รับบริการที่เข้ามารับบริการ ณ จุดให้บริการ (</a:t>
            </a:r>
            <a:r>
              <a:rPr lang="en-US" altLang="Arial" sz="3200" dirty="0">
                <a:solidFill>
                  <a:srgbClr val="165E54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Walk-in</a:t>
            </a:r>
            <a:r>
              <a:rPr lang="th-TH" altLang="Arial" sz="3200" dirty="0">
                <a:solidFill>
                  <a:srgbClr val="165E54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)</a:t>
            </a:r>
            <a:endParaRPr lang="Arial" altLang="Arial" sz="3200" dirty="0">
              <a:solidFill>
                <a:srgbClr val="165E54"/>
              </a:solidFill>
              <a:latin typeface="JasmineUPC" panose="02020603050405020304" pitchFamily="18" charset="-34"/>
              <a:cs typeface="JasmineUPC" panose="02020603050405020304" pitchFamily="18" charset="-34"/>
            </a:endParaRPr>
          </a:p>
        </p:txBody>
      </p:sp>
      <p:graphicFrame>
        <p:nvGraphicFramePr>
          <p:cNvPr id="4" name="แผนภูมิ 3">
            <a:extLst>
              <a:ext uri="{FF2B5EF4-FFF2-40B4-BE49-F238E27FC236}">
                <a16:creationId xmlns:a16="http://schemas.microsoft.com/office/drawing/2014/main" id="{0C2CA168-4D2F-0B90-265E-C2F71839DF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13633922"/>
              </p:ext>
            </p:extLst>
          </p:nvPr>
        </p:nvGraphicFramePr>
        <p:xfrm>
          <a:off x="776334" y="1293971"/>
          <a:ext cx="7734619" cy="3675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satMod val="110000"/>
                <a:lum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satMod val="105000"/>
                <a:lum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shade val="94000"/>
              </a:schemeClr>
            </a:gs>
            <a:gs pos="50000">
              <a:schemeClr val="phClr">
                <a:lumMod val="110000"/>
                <a:satMod val="100000"/>
                <a:tint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150</Words>
  <Application>Microsoft Office PowerPoint</Application>
  <PresentationFormat>นำเสนอทางหน้าจอ (16:9)</PresentationFormat>
  <Paragraphs>39</Paragraphs>
  <Slides>9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9</vt:i4>
      </vt:variant>
    </vt:vector>
  </HeadingPairs>
  <TitlesOfParts>
    <vt:vector size="13" baseType="lpstr">
      <vt:lpstr>Arial</vt:lpstr>
      <vt:lpstr>JasmineUPC</vt:lpstr>
      <vt:lpstr>Prompt Light</vt:lpstr>
      <vt:lpstr>Office theme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cp:lastModifiedBy>suchawadee nuiphet</cp:lastModifiedBy>
  <cp:revision>10</cp:revision>
  <dcterms:modified xsi:type="dcterms:W3CDTF">2024-03-26T10:42:00Z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E94486CC-9CD1-11EB-B3E1-52540006F7B4}" pid="2" name="CRO">
    <vt:lpwstr>wqlLaW5nc29mdCBQREYgdG8gV1BTIDc1</vt:lpwstr>
  </property>
  <property fmtid="{E94486CC-9CD1-11EB-B3E1-52540006F7B4}" pid="3" name="Created">
    <vt:filetime>2022-04-17T18:07:07Z</vt:filetime>
  </property>
</Properties>
</file>